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0428" autoAdjust="0"/>
    <p:restoredTop sz="94660"/>
  </p:normalViewPr>
  <p:slideViewPr>
    <p:cSldViewPr snapToGrid="0">
      <p:cViewPr varScale="1">
        <p:scale>
          <a:sx n="85" d="100"/>
          <a:sy n="85" d="100"/>
        </p:scale>
        <p:origin x="-480"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84A71A-E723-487B-A4C4-2012DB1E10E1}" type="doc">
      <dgm:prSet loTypeId="urn:microsoft.com/office/officeart/2005/8/layout/cycle2" loCatId="cycle" qsTypeId="urn:microsoft.com/office/officeart/2005/8/quickstyle/simple1" qsCatId="simple" csTypeId="urn:microsoft.com/office/officeart/2005/8/colors/accent1_1" csCatId="accent1" phldr="1"/>
      <dgm:spPr/>
      <dgm:t>
        <a:bodyPr/>
        <a:lstStyle/>
        <a:p>
          <a:endParaRPr lang="en-IN"/>
        </a:p>
      </dgm:t>
    </dgm:pt>
    <dgm:pt modelId="{63C62C67-8072-412C-A6AB-E9607F44A7F1}">
      <dgm:prSet phldrT="[Text]"/>
      <dgm:spPr/>
      <dgm:t>
        <a:bodyPr/>
        <a:lstStyle/>
        <a:p>
          <a:r>
            <a:rPr lang="en-IN" dirty="0"/>
            <a:t>Economic burden</a:t>
          </a:r>
        </a:p>
      </dgm:t>
    </dgm:pt>
    <dgm:pt modelId="{6FAD2C7A-1280-4B22-8D82-D3E5B88CBCDE}" type="parTrans" cxnId="{7C52B068-877E-4626-997D-4DD49D286FE3}">
      <dgm:prSet/>
      <dgm:spPr/>
      <dgm:t>
        <a:bodyPr/>
        <a:lstStyle/>
        <a:p>
          <a:endParaRPr lang="en-IN"/>
        </a:p>
      </dgm:t>
    </dgm:pt>
    <dgm:pt modelId="{3F8A6F81-041E-4C88-A360-792C3833599F}" type="sibTrans" cxnId="{7C52B068-877E-4626-997D-4DD49D286FE3}">
      <dgm:prSet/>
      <dgm:spPr/>
      <dgm:t>
        <a:bodyPr/>
        <a:lstStyle/>
        <a:p>
          <a:endParaRPr lang="en-IN"/>
        </a:p>
      </dgm:t>
    </dgm:pt>
    <dgm:pt modelId="{D8C67685-6C4E-4023-9B4E-739C3ECA39A5}">
      <dgm:prSet phldrT="[Text]"/>
      <dgm:spPr/>
      <dgm:t>
        <a:bodyPr/>
        <a:lstStyle/>
        <a:p>
          <a:r>
            <a:rPr lang="en-IN" dirty="0"/>
            <a:t>Disturbance in family routine activities</a:t>
          </a:r>
        </a:p>
      </dgm:t>
    </dgm:pt>
    <dgm:pt modelId="{E27AF267-C600-4357-B1E1-36ACC10ED8E2}" type="parTrans" cxnId="{C1435277-90D9-4967-9B59-CD4BF46E59AA}">
      <dgm:prSet/>
      <dgm:spPr/>
      <dgm:t>
        <a:bodyPr/>
        <a:lstStyle/>
        <a:p>
          <a:endParaRPr lang="en-IN"/>
        </a:p>
      </dgm:t>
    </dgm:pt>
    <dgm:pt modelId="{5A55493D-B2DD-4C61-86CA-C33B4476376E}" type="sibTrans" cxnId="{C1435277-90D9-4967-9B59-CD4BF46E59AA}">
      <dgm:prSet/>
      <dgm:spPr/>
      <dgm:t>
        <a:bodyPr/>
        <a:lstStyle/>
        <a:p>
          <a:endParaRPr lang="en-IN"/>
        </a:p>
      </dgm:t>
    </dgm:pt>
    <dgm:pt modelId="{A815710C-6068-42F6-AE33-922CCCEF59D2}">
      <dgm:prSet phldrT="[Text]"/>
      <dgm:spPr/>
      <dgm:t>
        <a:bodyPr/>
        <a:lstStyle/>
        <a:p>
          <a:r>
            <a:rPr lang="en-IN" dirty="0"/>
            <a:t>Leisure time</a:t>
          </a:r>
        </a:p>
      </dgm:t>
    </dgm:pt>
    <dgm:pt modelId="{51C0983E-7355-4C3E-9BE0-5AEFD24FD0B4}" type="parTrans" cxnId="{A1605E06-3879-45E5-9C46-16F007A2B90B}">
      <dgm:prSet/>
      <dgm:spPr/>
      <dgm:t>
        <a:bodyPr/>
        <a:lstStyle/>
        <a:p>
          <a:endParaRPr lang="en-IN"/>
        </a:p>
      </dgm:t>
    </dgm:pt>
    <dgm:pt modelId="{460E3CB6-A267-4052-A325-60B8AB50B1F6}" type="sibTrans" cxnId="{A1605E06-3879-45E5-9C46-16F007A2B90B}">
      <dgm:prSet/>
      <dgm:spPr/>
      <dgm:t>
        <a:bodyPr/>
        <a:lstStyle/>
        <a:p>
          <a:endParaRPr lang="en-IN"/>
        </a:p>
      </dgm:t>
    </dgm:pt>
    <dgm:pt modelId="{6B93CAD3-1506-431E-A298-C55CEBD6C316}">
      <dgm:prSet phldrT="[Text]"/>
      <dgm:spPr/>
      <dgm:t>
        <a:bodyPr/>
        <a:lstStyle/>
        <a:p>
          <a:r>
            <a:rPr lang="en-IN" dirty="0" err="1"/>
            <a:t>Qol</a:t>
          </a:r>
          <a:r>
            <a:rPr lang="en-IN" dirty="0"/>
            <a:t> and relations affected</a:t>
          </a:r>
        </a:p>
      </dgm:t>
    </dgm:pt>
    <dgm:pt modelId="{4868E40C-F4F2-42CE-B5A0-FFEB9BD86F40}" type="parTrans" cxnId="{47C2D6F5-93C1-4B85-809E-B2DB888C3AD6}">
      <dgm:prSet/>
      <dgm:spPr/>
      <dgm:t>
        <a:bodyPr/>
        <a:lstStyle/>
        <a:p>
          <a:endParaRPr lang="en-IN"/>
        </a:p>
      </dgm:t>
    </dgm:pt>
    <dgm:pt modelId="{FAB4FC43-F7E8-418D-9F38-D64F6BA5EF81}" type="sibTrans" cxnId="{47C2D6F5-93C1-4B85-809E-B2DB888C3AD6}">
      <dgm:prSet/>
      <dgm:spPr/>
      <dgm:t>
        <a:bodyPr/>
        <a:lstStyle/>
        <a:p>
          <a:endParaRPr lang="en-IN"/>
        </a:p>
      </dgm:t>
    </dgm:pt>
    <dgm:pt modelId="{6E6D4C72-2908-4177-A00D-DEB1DFED2736}">
      <dgm:prSet phldrT="[Text]"/>
      <dgm:spPr/>
      <dgm:t>
        <a:bodyPr/>
        <a:lstStyle/>
        <a:p>
          <a:r>
            <a:rPr lang="en-IN" dirty="0"/>
            <a:t>Disruptive effects</a:t>
          </a:r>
        </a:p>
      </dgm:t>
    </dgm:pt>
    <dgm:pt modelId="{0F50D7E3-1766-47C9-86B0-AC0036F21D51}" type="parTrans" cxnId="{F8EA3DDB-A568-4482-9697-16C076A9C196}">
      <dgm:prSet/>
      <dgm:spPr/>
      <dgm:t>
        <a:bodyPr/>
        <a:lstStyle/>
        <a:p>
          <a:endParaRPr lang="en-IN"/>
        </a:p>
      </dgm:t>
    </dgm:pt>
    <dgm:pt modelId="{C1DAF775-2845-4BEB-80FB-31D359572223}" type="sibTrans" cxnId="{F8EA3DDB-A568-4482-9697-16C076A9C196}">
      <dgm:prSet/>
      <dgm:spPr/>
      <dgm:t>
        <a:bodyPr/>
        <a:lstStyle/>
        <a:p>
          <a:endParaRPr lang="en-IN"/>
        </a:p>
      </dgm:t>
    </dgm:pt>
    <dgm:pt modelId="{2159AA7C-423A-43B4-BF5C-BA44C34C671A}" type="pres">
      <dgm:prSet presAssocID="{A184A71A-E723-487B-A4C4-2012DB1E10E1}" presName="cycle" presStyleCnt="0">
        <dgm:presLayoutVars>
          <dgm:dir/>
          <dgm:resizeHandles val="exact"/>
        </dgm:presLayoutVars>
      </dgm:prSet>
      <dgm:spPr/>
      <dgm:t>
        <a:bodyPr/>
        <a:lstStyle/>
        <a:p>
          <a:endParaRPr lang="en-US"/>
        </a:p>
      </dgm:t>
    </dgm:pt>
    <dgm:pt modelId="{D7A34A5F-265D-4D52-A551-0A1EC719C4CD}" type="pres">
      <dgm:prSet presAssocID="{63C62C67-8072-412C-A6AB-E9607F44A7F1}" presName="node" presStyleLbl="node1" presStyleIdx="0" presStyleCnt="5">
        <dgm:presLayoutVars>
          <dgm:bulletEnabled val="1"/>
        </dgm:presLayoutVars>
      </dgm:prSet>
      <dgm:spPr/>
      <dgm:t>
        <a:bodyPr/>
        <a:lstStyle/>
        <a:p>
          <a:endParaRPr lang="en-US"/>
        </a:p>
      </dgm:t>
    </dgm:pt>
    <dgm:pt modelId="{E320B622-31FB-4C68-A0E8-2277419B69B7}" type="pres">
      <dgm:prSet presAssocID="{3F8A6F81-041E-4C88-A360-792C3833599F}" presName="sibTrans" presStyleLbl="sibTrans2D1" presStyleIdx="0" presStyleCnt="5"/>
      <dgm:spPr/>
      <dgm:t>
        <a:bodyPr/>
        <a:lstStyle/>
        <a:p>
          <a:endParaRPr lang="en-US"/>
        </a:p>
      </dgm:t>
    </dgm:pt>
    <dgm:pt modelId="{701970E7-82BC-49DF-BBFF-82F642983083}" type="pres">
      <dgm:prSet presAssocID="{3F8A6F81-041E-4C88-A360-792C3833599F}" presName="connectorText" presStyleLbl="sibTrans2D1" presStyleIdx="0" presStyleCnt="5"/>
      <dgm:spPr/>
      <dgm:t>
        <a:bodyPr/>
        <a:lstStyle/>
        <a:p>
          <a:endParaRPr lang="en-US"/>
        </a:p>
      </dgm:t>
    </dgm:pt>
    <dgm:pt modelId="{3BEB5BFC-887C-4F34-9E6F-394AA80DD5B9}" type="pres">
      <dgm:prSet presAssocID="{D8C67685-6C4E-4023-9B4E-739C3ECA39A5}" presName="node" presStyleLbl="node1" presStyleIdx="1" presStyleCnt="5">
        <dgm:presLayoutVars>
          <dgm:bulletEnabled val="1"/>
        </dgm:presLayoutVars>
      </dgm:prSet>
      <dgm:spPr/>
      <dgm:t>
        <a:bodyPr/>
        <a:lstStyle/>
        <a:p>
          <a:endParaRPr lang="en-US"/>
        </a:p>
      </dgm:t>
    </dgm:pt>
    <dgm:pt modelId="{5C16834A-DDED-4174-9C45-42084291E1BE}" type="pres">
      <dgm:prSet presAssocID="{5A55493D-B2DD-4C61-86CA-C33B4476376E}" presName="sibTrans" presStyleLbl="sibTrans2D1" presStyleIdx="1" presStyleCnt="5"/>
      <dgm:spPr/>
      <dgm:t>
        <a:bodyPr/>
        <a:lstStyle/>
        <a:p>
          <a:endParaRPr lang="en-US"/>
        </a:p>
      </dgm:t>
    </dgm:pt>
    <dgm:pt modelId="{7172F38D-DA1C-4EF3-9BB4-4DD9EECAFF27}" type="pres">
      <dgm:prSet presAssocID="{5A55493D-B2DD-4C61-86CA-C33B4476376E}" presName="connectorText" presStyleLbl="sibTrans2D1" presStyleIdx="1" presStyleCnt="5"/>
      <dgm:spPr/>
      <dgm:t>
        <a:bodyPr/>
        <a:lstStyle/>
        <a:p>
          <a:endParaRPr lang="en-US"/>
        </a:p>
      </dgm:t>
    </dgm:pt>
    <dgm:pt modelId="{3FE5153A-A1D2-4DA4-BFCD-A6B15C08065D}" type="pres">
      <dgm:prSet presAssocID="{A815710C-6068-42F6-AE33-922CCCEF59D2}" presName="node" presStyleLbl="node1" presStyleIdx="2" presStyleCnt="5">
        <dgm:presLayoutVars>
          <dgm:bulletEnabled val="1"/>
        </dgm:presLayoutVars>
      </dgm:prSet>
      <dgm:spPr/>
      <dgm:t>
        <a:bodyPr/>
        <a:lstStyle/>
        <a:p>
          <a:endParaRPr lang="en-US"/>
        </a:p>
      </dgm:t>
    </dgm:pt>
    <dgm:pt modelId="{16AFCD3A-B6C9-406C-9782-C3650E4A7849}" type="pres">
      <dgm:prSet presAssocID="{460E3CB6-A267-4052-A325-60B8AB50B1F6}" presName="sibTrans" presStyleLbl="sibTrans2D1" presStyleIdx="2" presStyleCnt="5"/>
      <dgm:spPr/>
      <dgm:t>
        <a:bodyPr/>
        <a:lstStyle/>
        <a:p>
          <a:endParaRPr lang="en-US"/>
        </a:p>
      </dgm:t>
    </dgm:pt>
    <dgm:pt modelId="{CA92B915-2705-4382-84A8-B1B74EAEA875}" type="pres">
      <dgm:prSet presAssocID="{460E3CB6-A267-4052-A325-60B8AB50B1F6}" presName="connectorText" presStyleLbl="sibTrans2D1" presStyleIdx="2" presStyleCnt="5"/>
      <dgm:spPr/>
      <dgm:t>
        <a:bodyPr/>
        <a:lstStyle/>
        <a:p>
          <a:endParaRPr lang="en-US"/>
        </a:p>
      </dgm:t>
    </dgm:pt>
    <dgm:pt modelId="{8D387917-2664-431E-9737-9650534A8608}" type="pres">
      <dgm:prSet presAssocID="{6B93CAD3-1506-431E-A298-C55CEBD6C316}" presName="node" presStyleLbl="node1" presStyleIdx="3" presStyleCnt="5">
        <dgm:presLayoutVars>
          <dgm:bulletEnabled val="1"/>
        </dgm:presLayoutVars>
      </dgm:prSet>
      <dgm:spPr/>
      <dgm:t>
        <a:bodyPr/>
        <a:lstStyle/>
        <a:p>
          <a:endParaRPr lang="en-US"/>
        </a:p>
      </dgm:t>
    </dgm:pt>
    <dgm:pt modelId="{B6D1B772-1843-4D28-957B-F06D71FA9A46}" type="pres">
      <dgm:prSet presAssocID="{FAB4FC43-F7E8-418D-9F38-D64F6BA5EF81}" presName="sibTrans" presStyleLbl="sibTrans2D1" presStyleIdx="3" presStyleCnt="5"/>
      <dgm:spPr/>
      <dgm:t>
        <a:bodyPr/>
        <a:lstStyle/>
        <a:p>
          <a:endParaRPr lang="en-US"/>
        </a:p>
      </dgm:t>
    </dgm:pt>
    <dgm:pt modelId="{C1BF1780-D38A-4CB3-AC55-74B8D8EAE7E9}" type="pres">
      <dgm:prSet presAssocID="{FAB4FC43-F7E8-418D-9F38-D64F6BA5EF81}" presName="connectorText" presStyleLbl="sibTrans2D1" presStyleIdx="3" presStyleCnt="5"/>
      <dgm:spPr/>
      <dgm:t>
        <a:bodyPr/>
        <a:lstStyle/>
        <a:p>
          <a:endParaRPr lang="en-US"/>
        </a:p>
      </dgm:t>
    </dgm:pt>
    <dgm:pt modelId="{5DBBA395-22EE-4567-A38B-89507948689F}" type="pres">
      <dgm:prSet presAssocID="{6E6D4C72-2908-4177-A00D-DEB1DFED2736}" presName="node" presStyleLbl="node1" presStyleIdx="4" presStyleCnt="5">
        <dgm:presLayoutVars>
          <dgm:bulletEnabled val="1"/>
        </dgm:presLayoutVars>
      </dgm:prSet>
      <dgm:spPr/>
      <dgm:t>
        <a:bodyPr/>
        <a:lstStyle/>
        <a:p>
          <a:endParaRPr lang="en-US"/>
        </a:p>
      </dgm:t>
    </dgm:pt>
    <dgm:pt modelId="{BB213529-BEED-4EB6-8445-8E959FCE381B}" type="pres">
      <dgm:prSet presAssocID="{C1DAF775-2845-4BEB-80FB-31D359572223}" presName="sibTrans" presStyleLbl="sibTrans2D1" presStyleIdx="4" presStyleCnt="5"/>
      <dgm:spPr/>
      <dgm:t>
        <a:bodyPr/>
        <a:lstStyle/>
        <a:p>
          <a:endParaRPr lang="en-US"/>
        </a:p>
      </dgm:t>
    </dgm:pt>
    <dgm:pt modelId="{8931E6BB-B536-4385-81C3-E88F99A528BF}" type="pres">
      <dgm:prSet presAssocID="{C1DAF775-2845-4BEB-80FB-31D359572223}" presName="connectorText" presStyleLbl="sibTrans2D1" presStyleIdx="4" presStyleCnt="5"/>
      <dgm:spPr/>
      <dgm:t>
        <a:bodyPr/>
        <a:lstStyle/>
        <a:p>
          <a:endParaRPr lang="en-US"/>
        </a:p>
      </dgm:t>
    </dgm:pt>
  </dgm:ptLst>
  <dgm:cxnLst>
    <dgm:cxn modelId="{A1605E06-3879-45E5-9C46-16F007A2B90B}" srcId="{A184A71A-E723-487B-A4C4-2012DB1E10E1}" destId="{A815710C-6068-42F6-AE33-922CCCEF59D2}" srcOrd="2" destOrd="0" parTransId="{51C0983E-7355-4C3E-9BE0-5AEFD24FD0B4}" sibTransId="{460E3CB6-A267-4052-A325-60B8AB50B1F6}"/>
    <dgm:cxn modelId="{47C2D6F5-93C1-4B85-809E-B2DB888C3AD6}" srcId="{A184A71A-E723-487B-A4C4-2012DB1E10E1}" destId="{6B93CAD3-1506-431E-A298-C55CEBD6C316}" srcOrd="3" destOrd="0" parTransId="{4868E40C-F4F2-42CE-B5A0-FFEB9BD86F40}" sibTransId="{FAB4FC43-F7E8-418D-9F38-D64F6BA5EF81}"/>
    <dgm:cxn modelId="{9741D1BD-8FC5-4773-94BF-5F3D9CD112C7}" type="presOf" srcId="{C1DAF775-2845-4BEB-80FB-31D359572223}" destId="{BB213529-BEED-4EB6-8445-8E959FCE381B}" srcOrd="0" destOrd="0" presId="urn:microsoft.com/office/officeart/2005/8/layout/cycle2"/>
    <dgm:cxn modelId="{3F0D40FD-20D0-4DAC-A1C8-3F3CC49D2EFF}" type="presOf" srcId="{D8C67685-6C4E-4023-9B4E-739C3ECA39A5}" destId="{3BEB5BFC-887C-4F34-9E6F-394AA80DD5B9}" srcOrd="0" destOrd="0" presId="urn:microsoft.com/office/officeart/2005/8/layout/cycle2"/>
    <dgm:cxn modelId="{ED37E667-B3A9-4394-8DF5-130E2D5B3CB7}" type="presOf" srcId="{FAB4FC43-F7E8-418D-9F38-D64F6BA5EF81}" destId="{B6D1B772-1843-4D28-957B-F06D71FA9A46}" srcOrd="0" destOrd="0" presId="urn:microsoft.com/office/officeart/2005/8/layout/cycle2"/>
    <dgm:cxn modelId="{E2019040-3A9A-48FC-BD3C-5410B7668B95}" type="presOf" srcId="{6B93CAD3-1506-431E-A298-C55CEBD6C316}" destId="{8D387917-2664-431E-9737-9650534A8608}" srcOrd="0" destOrd="0" presId="urn:microsoft.com/office/officeart/2005/8/layout/cycle2"/>
    <dgm:cxn modelId="{A4CF6F63-8DAE-4474-980A-4DB008E54D35}" type="presOf" srcId="{6E6D4C72-2908-4177-A00D-DEB1DFED2736}" destId="{5DBBA395-22EE-4567-A38B-89507948689F}" srcOrd="0" destOrd="0" presId="urn:microsoft.com/office/officeart/2005/8/layout/cycle2"/>
    <dgm:cxn modelId="{49AEBC6F-7CCD-4498-9879-AB79C4AF0105}" type="presOf" srcId="{C1DAF775-2845-4BEB-80FB-31D359572223}" destId="{8931E6BB-B536-4385-81C3-E88F99A528BF}" srcOrd="1" destOrd="0" presId="urn:microsoft.com/office/officeart/2005/8/layout/cycle2"/>
    <dgm:cxn modelId="{3E934F8F-2823-4141-A0EE-E2D8FF278FCB}" type="presOf" srcId="{460E3CB6-A267-4052-A325-60B8AB50B1F6}" destId="{16AFCD3A-B6C9-406C-9782-C3650E4A7849}" srcOrd="0" destOrd="0" presId="urn:microsoft.com/office/officeart/2005/8/layout/cycle2"/>
    <dgm:cxn modelId="{33BC7940-6C26-4FED-8EF6-05208C36D773}" type="presOf" srcId="{FAB4FC43-F7E8-418D-9F38-D64F6BA5EF81}" destId="{C1BF1780-D38A-4CB3-AC55-74B8D8EAE7E9}" srcOrd="1" destOrd="0" presId="urn:microsoft.com/office/officeart/2005/8/layout/cycle2"/>
    <dgm:cxn modelId="{583DF2B5-4459-4131-8540-DD3595F3335D}" type="presOf" srcId="{63C62C67-8072-412C-A6AB-E9607F44A7F1}" destId="{D7A34A5F-265D-4D52-A551-0A1EC719C4CD}" srcOrd="0" destOrd="0" presId="urn:microsoft.com/office/officeart/2005/8/layout/cycle2"/>
    <dgm:cxn modelId="{A0BC3F5B-EB39-467D-AC4B-2337948B04BE}" type="presOf" srcId="{5A55493D-B2DD-4C61-86CA-C33B4476376E}" destId="{5C16834A-DDED-4174-9C45-42084291E1BE}" srcOrd="0" destOrd="0" presId="urn:microsoft.com/office/officeart/2005/8/layout/cycle2"/>
    <dgm:cxn modelId="{FC9D9A71-8C23-40F8-8F1B-AA20C67155DE}" type="presOf" srcId="{A184A71A-E723-487B-A4C4-2012DB1E10E1}" destId="{2159AA7C-423A-43B4-BF5C-BA44C34C671A}" srcOrd="0" destOrd="0" presId="urn:microsoft.com/office/officeart/2005/8/layout/cycle2"/>
    <dgm:cxn modelId="{FC08EB64-B12E-45E3-ACCB-6740C941B48D}" type="presOf" srcId="{A815710C-6068-42F6-AE33-922CCCEF59D2}" destId="{3FE5153A-A1D2-4DA4-BFCD-A6B15C08065D}" srcOrd="0" destOrd="0" presId="urn:microsoft.com/office/officeart/2005/8/layout/cycle2"/>
    <dgm:cxn modelId="{C1435277-90D9-4967-9B59-CD4BF46E59AA}" srcId="{A184A71A-E723-487B-A4C4-2012DB1E10E1}" destId="{D8C67685-6C4E-4023-9B4E-739C3ECA39A5}" srcOrd="1" destOrd="0" parTransId="{E27AF267-C600-4357-B1E1-36ACC10ED8E2}" sibTransId="{5A55493D-B2DD-4C61-86CA-C33B4476376E}"/>
    <dgm:cxn modelId="{F8EA3DDB-A568-4482-9697-16C076A9C196}" srcId="{A184A71A-E723-487B-A4C4-2012DB1E10E1}" destId="{6E6D4C72-2908-4177-A00D-DEB1DFED2736}" srcOrd="4" destOrd="0" parTransId="{0F50D7E3-1766-47C9-86B0-AC0036F21D51}" sibTransId="{C1DAF775-2845-4BEB-80FB-31D359572223}"/>
    <dgm:cxn modelId="{E892613E-3747-4852-95A5-217C6FCBD9D4}" type="presOf" srcId="{460E3CB6-A267-4052-A325-60B8AB50B1F6}" destId="{CA92B915-2705-4382-84A8-B1B74EAEA875}" srcOrd="1" destOrd="0" presId="urn:microsoft.com/office/officeart/2005/8/layout/cycle2"/>
    <dgm:cxn modelId="{7C52B068-877E-4626-997D-4DD49D286FE3}" srcId="{A184A71A-E723-487B-A4C4-2012DB1E10E1}" destId="{63C62C67-8072-412C-A6AB-E9607F44A7F1}" srcOrd="0" destOrd="0" parTransId="{6FAD2C7A-1280-4B22-8D82-D3E5B88CBCDE}" sibTransId="{3F8A6F81-041E-4C88-A360-792C3833599F}"/>
    <dgm:cxn modelId="{A52791CD-A993-4CFD-BA7C-BC7079585A32}" type="presOf" srcId="{3F8A6F81-041E-4C88-A360-792C3833599F}" destId="{701970E7-82BC-49DF-BBFF-82F642983083}" srcOrd="1" destOrd="0" presId="urn:microsoft.com/office/officeart/2005/8/layout/cycle2"/>
    <dgm:cxn modelId="{961941BB-2958-4A04-8824-2A3B81BD3100}" type="presOf" srcId="{5A55493D-B2DD-4C61-86CA-C33B4476376E}" destId="{7172F38D-DA1C-4EF3-9BB4-4DD9EECAFF27}" srcOrd="1" destOrd="0" presId="urn:microsoft.com/office/officeart/2005/8/layout/cycle2"/>
    <dgm:cxn modelId="{6E8E4976-21D9-47C2-8829-F162EDB6C2AD}" type="presOf" srcId="{3F8A6F81-041E-4C88-A360-792C3833599F}" destId="{E320B622-31FB-4C68-A0E8-2277419B69B7}" srcOrd="0" destOrd="0" presId="urn:microsoft.com/office/officeart/2005/8/layout/cycle2"/>
    <dgm:cxn modelId="{E76FC14B-E840-4F4C-8BFF-7A0AC9D46B7F}" type="presParOf" srcId="{2159AA7C-423A-43B4-BF5C-BA44C34C671A}" destId="{D7A34A5F-265D-4D52-A551-0A1EC719C4CD}" srcOrd="0" destOrd="0" presId="urn:microsoft.com/office/officeart/2005/8/layout/cycle2"/>
    <dgm:cxn modelId="{94A78944-19BA-46B7-BEEC-D0EE1860E42B}" type="presParOf" srcId="{2159AA7C-423A-43B4-BF5C-BA44C34C671A}" destId="{E320B622-31FB-4C68-A0E8-2277419B69B7}" srcOrd="1" destOrd="0" presId="urn:microsoft.com/office/officeart/2005/8/layout/cycle2"/>
    <dgm:cxn modelId="{00276B57-7498-4692-8069-72E4F510AAD1}" type="presParOf" srcId="{E320B622-31FB-4C68-A0E8-2277419B69B7}" destId="{701970E7-82BC-49DF-BBFF-82F642983083}" srcOrd="0" destOrd="0" presId="urn:microsoft.com/office/officeart/2005/8/layout/cycle2"/>
    <dgm:cxn modelId="{48719A40-65E7-46CA-B9B9-05C0E4183A7E}" type="presParOf" srcId="{2159AA7C-423A-43B4-BF5C-BA44C34C671A}" destId="{3BEB5BFC-887C-4F34-9E6F-394AA80DD5B9}" srcOrd="2" destOrd="0" presId="urn:microsoft.com/office/officeart/2005/8/layout/cycle2"/>
    <dgm:cxn modelId="{BE49DD50-B331-4F80-A489-B72B574B820F}" type="presParOf" srcId="{2159AA7C-423A-43B4-BF5C-BA44C34C671A}" destId="{5C16834A-DDED-4174-9C45-42084291E1BE}" srcOrd="3" destOrd="0" presId="urn:microsoft.com/office/officeart/2005/8/layout/cycle2"/>
    <dgm:cxn modelId="{FF6455DE-F27B-40CC-8C16-8A0A25C582E3}" type="presParOf" srcId="{5C16834A-DDED-4174-9C45-42084291E1BE}" destId="{7172F38D-DA1C-4EF3-9BB4-4DD9EECAFF27}" srcOrd="0" destOrd="0" presId="urn:microsoft.com/office/officeart/2005/8/layout/cycle2"/>
    <dgm:cxn modelId="{C04F6425-BB57-457D-8350-30F6472FB886}" type="presParOf" srcId="{2159AA7C-423A-43B4-BF5C-BA44C34C671A}" destId="{3FE5153A-A1D2-4DA4-BFCD-A6B15C08065D}" srcOrd="4" destOrd="0" presId="urn:microsoft.com/office/officeart/2005/8/layout/cycle2"/>
    <dgm:cxn modelId="{271B22D5-C351-4975-9335-F2D116F23EBC}" type="presParOf" srcId="{2159AA7C-423A-43B4-BF5C-BA44C34C671A}" destId="{16AFCD3A-B6C9-406C-9782-C3650E4A7849}" srcOrd="5" destOrd="0" presId="urn:microsoft.com/office/officeart/2005/8/layout/cycle2"/>
    <dgm:cxn modelId="{810FED56-E44B-4965-B88C-C8B6307217EC}" type="presParOf" srcId="{16AFCD3A-B6C9-406C-9782-C3650E4A7849}" destId="{CA92B915-2705-4382-84A8-B1B74EAEA875}" srcOrd="0" destOrd="0" presId="urn:microsoft.com/office/officeart/2005/8/layout/cycle2"/>
    <dgm:cxn modelId="{A8C27E04-E33D-47C9-A0D0-96E6E5A83D85}" type="presParOf" srcId="{2159AA7C-423A-43B4-BF5C-BA44C34C671A}" destId="{8D387917-2664-431E-9737-9650534A8608}" srcOrd="6" destOrd="0" presId="urn:microsoft.com/office/officeart/2005/8/layout/cycle2"/>
    <dgm:cxn modelId="{ED631087-596C-48B3-A76D-F8CBAAA6E18F}" type="presParOf" srcId="{2159AA7C-423A-43B4-BF5C-BA44C34C671A}" destId="{B6D1B772-1843-4D28-957B-F06D71FA9A46}" srcOrd="7" destOrd="0" presId="urn:microsoft.com/office/officeart/2005/8/layout/cycle2"/>
    <dgm:cxn modelId="{3CA18195-94E2-4D75-AFEB-C89B2A08CAF3}" type="presParOf" srcId="{B6D1B772-1843-4D28-957B-F06D71FA9A46}" destId="{C1BF1780-D38A-4CB3-AC55-74B8D8EAE7E9}" srcOrd="0" destOrd="0" presId="urn:microsoft.com/office/officeart/2005/8/layout/cycle2"/>
    <dgm:cxn modelId="{3357B4D1-8E2F-496D-B9D1-FC6EA0E38478}" type="presParOf" srcId="{2159AA7C-423A-43B4-BF5C-BA44C34C671A}" destId="{5DBBA395-22EE-4567-A38B-89507948689F}" srcOrd="8" destOrd="0" presId="urn:microsoft.com/office/officeart/2005/8/layout/cycle2"/>
    <dgm:cxn modelId="{237C076E-6F38-4927-B1E1-24295F970E9E}" type="presParOf" srcId="{2159AA7C-423A-43B4-BF5C-BA44C34C671A}" destId="{BB213529-BEED-4EB6-8445-8E959FCE381B}" srcOrd="9" destOrd="0" presId="urn:microsoft.com/office/officeart/2005/8/layout/cycle2"/>
    <dgm:cxn modelId="{18487241-F3AE-4AF5-A324-597F0689A0F2}" type="presParOf" srcId="{BB213529-BEED-4EB6-8445-8E959FCE381B}" destId="{8931E6BB-B536-4385-81C3-E88F99A528BF}" srcOrd="0" destOrd="0" presId="urn:microsoft.com/office/officeart/2005/8/layout/cycle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A34A5F-265D-4D52-A551-0A1EC719C4CD}">
      <dsp:nvSpPr>
        <dsp:cNvPr id="0" name=""/>
        <dsp:cNvSpPr/>
      </dsp:nvSpPr>
      <dsp:spPr>
        <a:xfrm>
          <a:off x="4252614" y="288"/>
          <a:ext cx="1215032" cy="1215032"/>
        </a:xfrm>
        <a:prstGeom prst="ellipse">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IN" sz="1400" kern="1200" dirty="0"/>
            <a:t>Economic burden</a:t>
          </a:r>
        </a:p>
      </dsp:txBody>
      <dsp:txXfrm>
        <a:off x="4430551" y="178225"/>
        <a:ext cx="859158" cy="859158"/>
      </dsp:txXfrm>
    </dsp:sp>
    <dsp:sp modelId="{E320B622-31FB-4C68-A0E8-2277419B69B7}">
      <dsp:nvSpPr>
        <dsp:cNvPr id="0" name=""/>
        <dsp:cNvSpPr/>
      </dsp:nvSpPr>
      <dsp:spPr>
        <a:xfrm rot="2160000">
          <a:off x="5429210" y="933508"/>
          <a:ext cx="322844" cy="41007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IN" sz="1100" kern="1200"/>
        </a:p>
      </dsp:txBody>
      <dsp:txXfrm>
        <a:off x="5438459" y="987059"/>
        <a:ext cx="225991" cy="246043"/>
      </dsp:txXfrm>
    </dsp:sp>
    <dsp:sp modelId="{3BEB5BFC-887C-4F34-9E6F-394AA80DD5B9}">
      <dsp:nvSpPr>
        <dsp:cNvPr id="0" name=""/>
        <dsp:cNvSpPr/>
      </dsp:nvSpPr>
      <dsp:spPr>
        <a:xfrm>
          <a:off x="5728402" y="1072511"/>
          <a:ext cx="1215032" cy="1215032"/>
        </a:xfrm>
        <a:prstGeom prst="ellipse">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IN" sz="1400" kern="1200" dirty="0"/>
            <a:t>Disturbance in family routine activities</a:t>
          </a:r>
        </a:p>
      </dsp:txBody>
      <dsp:txXfrm>
        <a:off x="5906339" y="1250448"/>
        <a:ext cx="859158" cy="859158"/>
      </dsp:txXfrm>
    </dsp:sp>
    <dsp:sp modelId="{5C16834A-DDED-4174-9C45-42084291E1BE}">
      <dsp:nvSpPr>
        <dsp:cNvPr id="0" name=""/>
        <dsp:cNvSpPr/>
      </dsp:nvSpPr>
      <dsp:spPr>
        <a:xfrm rot="6480000">
          <a:off x="5895469" y="2333746"/>
          <a:ext cx="322844" cy="41007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IN" sz="1100" kern="1200"/>
        </a:p>
      </dsp:txBody>
      <dsp:txXfrm rot="10800000">
        <a:off x="5958860" y="2369705"/>
        <a:ext cx="225991" cy="246043"/>
      </dsp:txXfrm>
    </dsp:sp>
    <dsp:sp modelId="{3FE5153A-A1D2-4DA4-BFCD-A6B15C08065D}">
      <dsp:nvSpPr>
        <dsp:cNvPr id="0" name=""/>
        <dsp:cNvSpPr/>
      </dsp:nvSpPr>
      <dsp:spPr>
        <a:xfrm>
          <a:off x="5164701" y="2807403"/>
          <a:ext cx="1215032" cy="1215032"/>
        </a:xfrm>
        <a:prstGeom prst="ellipse">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IN" sz="1400" kern="1200" dirty="0"/>
            <a:t>Leisure time</a:t>
          </a:r>
        </a:p>
      </dsp:txBody>
      <dsp:txXfrm>
        <a:off x="5342638" y="2985340"/>
        <a:ext cx="859158" cy="859158"/>
      </dsp:txXfrm>
    </dsp:sp>
    <dsp:sp modelId="{16AFCD3A-B6C9-406C-9782-C3650E4A7849}">
      <dsp:nvSpPr>
        <dsp:cNvPr id="0" name=""/>
        <dsp:cNvSpPr/>
      </dsp:nvSpPr>
      <dsp:spPr>
        <a:xfrm rot="10800000">
          <a:off x="4707845" y="3209882"/>
          <a:ext cx="322844" cy="41007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IN" sz="1100" kern="1200"/>
        </a:p>
      </dsp:txBody>
      <dsp:txXfrm rot="10800000">
        <a:off x="4804698" y="3291897"/>
        <a:ext cx="225991" cy="246043"/>
      </dsp:txXfrm>
    </dsp:sp>
    <dsp:sp modelId="{8D387917-2664-431E-9737-9650534A8608}">
      <dsp:nvSpPr>
        <dsp:cNvPr id="0" name=""/>
        <dsp:cNvSpPr/>
      </dsp:nvSpPr>
      <dsp:spPr>
        <a:xfrm>
          <a:off x="3340527" y="2807403"/>
          <a:ext cx="1215032" cy="1215032"/>
        </a:xfrm>
        <a:prstGeom prst="ellipse">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IN" sz="1400" kern="1200" dirty="0" err="1"/>
            <a:t>Qol</a:t>
          </a:r>
          <a:r>
            <a:rPr lang="en-IN" sz="1400" kern="1200" dirty="0"/>
            <a:t> and relations affected</a:t>
          </a:r>
        </a:p>
      </dsp:txBody>
      <dsp:txXfrm>
        <a:off x="3518464" y="2985340"/>
        <a:ext cx="859158" cy="859158"/>
      </dsp:txXfrm>
    </dsp:sp>
    <dsp:sp modelId="{B6D1B772-1843-4D28-957B-F06D71FA9A46}">
      <dsp:nvSpPr>
        <dsp:cNvPr id="0" name=""/>
        <dsp:cNvSpPr/>
      </dsp:nvSpPr>
      <dsp:spPr>
        <a:xfrm rot="15120000">
          <a:off x="3507595" y="2351126"/>
          <a:ext cx="322844" cy="41007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IN" sz="1100" kern="1200"/>
        </a:p>
      </dsp:txBody>
      <dsp:txXfrm rot="10800000">
        <a:off x="3570986" y="2479197"/>
        <a:ext cx="225991" cy="246043"/>
      </dsp:txXfrm>
    </dsp:sp>
    <dsp:sp modelId="{5DBBA395-22EE-4567-A38B-89507948689F}">
      <dsp:nvSpPr>
        <dsp:cNvPr id="0" name=""/>
        <dsp:cNvSpPr/>
      </dsp:nvSpPr>
      <dsp:spPr>
        <a:xfrm>
          <a:off x="2776827" y="1072511"/>
          <a:ext cx="1215032" cy="1215032"/>
        </a:xfrm>
        <a:prstGeom prst="ellipse">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IN" sz="1400" kern="1200" dirty="0"/>
            <a:t>Disruptive effects</a:t>
          </a:r>
        </a:p>
      </dsp:txBody>
      <dsp:txXfrm>
        <a:off x="2954764" y="1250448"/>
        <a:ext cx="859158" cy="859158"/>
      </dsp:txXfrm>
    </dsp:sp>
    <dsp:sp modelId="{BB213529-BEED-4EB6-8445-8E959FCE381B}">
      <dsp:nvSpPr>
        <dsp:cNvPr id="0" name=""/>
        <dsp:cNvSpPr/>
      </dsp:nvSpPr>
      <dsp:spPr>
        <a:xfrm rot="19440000">
          <a:off x="3953422" y="944250"/>
          <a:ext cx="322844" cy="41007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IN" sz="1100" kern="1200"/>
        </a:p>
      </dsp:txBody>
      <dsp:txXfrm>
        <a:off x="3962671" y="1054729"/>
        <a:ext cx="225991" cy="246043"/>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CDA4822B-D99B-48D6-9B1D-C1F1C72C9F2F}" type="datetimeFigureOut">
              <a:rPr lang="en-IN" smtClean="0"/>
              <a:pPr/>
              <a:t>19-06-2024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74187FA-18F4-49FF-864C-608FF744C252}" type="slidenum">
              <a:rPr lang="en-IN" smtClean="0"/>
              <a:pPr/>
              <a:t>‹#›</a:t>
            </a:fld>
            <a:endParaRPr lang="en-IN"/>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933374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A4822B-D99B-48D6-9B1D-C1F1C72C9F2F}" type="datetimeFigureOut">
              <a:rPr lang="en-IN" smtClean="0"/>
              <a:pPr/>
              <a:t>19-06-2024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74187FA-18F4-49FF-864C-608FF744C252}" type="slidenum">
              <a:rPr lang="en-IN" smtClean="0"/>
              <a:pPr/>
              <a:t>‹#›</a:t>
            </a:fld>
            <a:endParaRPr lang="en-IN"/>
          </a:p>
        </p:txBody>
      </p:sp>
    </p:spTree>
    <p:extLst>
      <p:ext uri="{BB962C8B-B14F-4D97-AF65-F5344CB8AC3E}">
        <p14:creationId xmlns:p14="http://schemas.microsoft.com/office/powerpoint/2010/main" xmlns="" val="3746328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A4822B-D99B-48D6-9B1D-C1F1C72C9F2F}" type="datetimeFigureOut">
              <a:rPr lang="en-IN" smtClean="0"/>
              <a:pPr/>
              <a:t>19-06-2024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74187FA-18F4-49FF-864C-608FF744C252}" type="slidenum">
              <a:rPr lang="en-IN" smtClean="0"/>
              <a:pPr/>
              <a:t>‹#›</a:t>
            </a:fld>
            <a:endParaRPr lang="en-IN"/>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088863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A4822B-D99B-48D6-9B1D-C1F1C72C9F2F}" type="datetimeFigureOut">
              <a:rPr lang="en-IN" smtClean="0"/>
              <a:pPr/>
              <a:t>19-06-2024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74187FA-18F4-49FF-864C-608FF744C252}" type="slidenum">
              <a:rPr lang="en-IN" smtClean="0"/>
              <a:pPr/>
              <a:t>‹#›</a:t>
            </a:fld>
            <a:endParaRPr lang="en-IN"/>
          </a:p>
        </p:txBody>
      </p:sp>
    </p:spTree>
    <p:extLst>
      <p:ext uri="{BB962C8B-B14F-4D97-AF65-F5344CB8AC3E}">
        <p14:creationId xmlns:p14="http://schemas.microsoft.com/office/powerpoint/2010/main" xmlns="" val="4241912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A4822B-D99B-48D6-9B1D-C1F1C72C9F2F}" type="datetimeFigureOut">
              <a:rPr lang="en-IN" smtClean="0"/>
              <a:pPr/>
              <a:t>19-06-2024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74187FA-18F4-49FF-864C-608FF744C252}" type="slidenum">
              <a:rPr lang="en-IN" smtClean="0"/>
              <a:pPr/>
              <a:t>‹#›</a:t>
            </a:fld>
            <a:endParaRPr lang="en-IN"/>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690264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DA4822B-D99B-48D6-9B1D-C1F1C72C9F2F}" type="datetimeFigureOut">
              <a:rPr lang="en-IN" smtClean="0"/>
              <a:pPr/>
              <a:t>19-06-2024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74187FA-18F4-49FF-864C-608FF744C252}" type="slidenum">
              <a:rPr lang="en-IN" smtClean="0"/>
              <a:pPr/>
              <a:t>‹#›</a:t>
            </a:fld>
            <a:endParaRPr lang="en-IN"/>
          </a:p>
        </p:txBody>
      </p:sp>
    </p:spTree>
    <p:extLst>
      <p:ext uri="{BB962C8B-B14F-4D97-AF65-F5344CB8AC3E}">
        <p14:creationId xmlns:p14="http://schemas.microsoft.com/office/powerpoint/2010/main" xmlns="" val="3978347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DA4822B-D99B-48D6-9B1D-C1F1C72C9F2F}" type="datetimeFigureOut">
              <a:rPr lang="en-IN" smtClean="0"/>
              <a:pPr/>
              <a:t>19-06-2024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74187FA-18F4-49FF-864C-608FF744C252}" type="slidenum">
              <a:rPr lang="en-IN" smtClean="0"/>
              <a:pPr/>
              <a:t>‹#›</a:t>
            </a:fld>
            <a:endParaRPr lang="en-IN"/>
          </a:p>
        </p:txBody>
      </p:sp>
    </p:spTree>
    <p:extLst>
      <p:ext uri="{BB962C8B-B14F-4D97-AF65-F5344CB8AC3E}">
        <p14:creationId xmlns:p14="http://schemas.microsoft.com/office/powerpoint/2010/main" xmlns="" val="515723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DA4822B-D99B-48D6-9B1D-C1F1C72C9F2F}" type="datetimeFigureOut">
              <a:rPr lang="en-IN" smtClean="0"/>
              <a:pPr/>
              <a:t>19-06-2024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74187FA-18F4-49FF-864C-608FF744C252}" type="slidenum">
              <a:rPr lang="en-IN" smtClean="0"/>
              <a:pPr/>
              <a:t>‹#›</a:t>
            </a:fld>
            <a:endParaRPr lang="en-IN"/>
          </a:p>
        </p:txBody>
      </p:sp>
    </p:spTree>
    <p:extLst>
      <p:ext uri="{BB962C8B-B14F-4D97-AF65-F5344CB8AC3E}">
        <p14:creationId xmlns:p14="http://schemas.microsoft.com/office/powerpoint/2010/main" xmlns="" val="1140409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A4822B-D99B-48D6-9B1D-C1F1C72C9F2F}" type="datetimeFigureOut">
              <a:rPr lang="en-IN" smtClean="0"/>
              <a:pPr/>
              <a:t>19-06-2024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74187FA-18F4-49FF-864C-608FF744C252}" type="slidenum">
              <a:rPr lang="en-IN" smtClean="0"/>
              <a:pPr/>
              <a:t>‹#›</a:t>
            </a:fld>
            <a:endParaRPr lang="en-IN"/>
          </a:p>
        </p:txBody>
      </p:sp>
    </p:spTree>
    <p:extLst>
      <p:ext uri="{BB962C8B-B14F-4D97-AF65-F5344CB8AC3E}">
        <p14:creationId xmlns:p14="http://schemas.microsoft.com/office/powerpoint/2010/main" xmlns="" val="433988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DA4822B-D99B-48D6-9B1D-C1F1C72C9F2F}" type="datetimeFigureOut">
              <a:rPr lang="en-IN" smtClean="0"/>
              <a:pPr/>
              <a:t>19-06-2024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74187FA-18F4-49FF-864C-608FF744C252}" type="slidenum">
              <a:rPr lang="en-IN" smtClean="0"/>
              <a:pPr/>
              <a:t>‹#›</a:t>
            </a:fld>
            <a:endParaRPr lang="en-IN"/>
          </a:p>
        </p:txBody>
      </p:sp>
    </p:spTree>
    <p:extLst>
      <p:ext uri="{BB962C8B-B14F-4D97-AF65-F5344CB8AC3E}">
        <p14:creationId xmlns:p14="http://schemas.microsoft.com/office/powerpoint/2010/main" xmlns="" val="1317166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A4822B-D99B-48D6-9B1D-C1F1C72C9F2F}" type="datetimeFigureOut">
              <a:rPr lang="en-IN" smtClean="0"/>
              <a:pPr/>
              <a:t>19-06-2024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74187FA-18F4-49FF-864C-608FF744C252}" type="slidenum">
              <a:rPr lang="en-IN" smtClean="0"/>
              <a:pPr/>
              <a:t>‹#›</a:t>
            </a:fld>
            <a:endParaRPr lang="en-IN"/>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404729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DA4822B-D99B-48D6-9B1D-C1F1C72C9F2F}" type="datetimeFigureOut">
              <a:rPr lang="en-IN" smtClean="0"/>
              <a:pPr/>
              <a:t>19-06-2024</a:t>
            </a:fld>
            <a:endParaRPr lang="en-IN"/>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IN"/>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274187FA-18F4-49FF-864C-608FF744C252}" type="slidenum">
              <a:rPr lang="en-IN" smtClean="0"/>
              <a:pPr/>
              <a:t>‹#›</a:t>
            </a:fld>
            <a:endParaRPr lang="en-IN"/>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7336685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5D5895-4412-4397-87A5-B2D727EFC704}"/>
              </a:ext>
            </a:extLst>
          </p:cNvPr>
          <p:cNvSpPr>
            <a:spLocks noGrp="1"/>
          </p:cNvSpPr>
          <p:nvPr>
            <p:ph type="ctrTitle"/>
          </p:nvPr>
        </p:nvSpPr>
        <p:spPr>
          <a:xfrm>
            <a:off x="412595" y="4982440"/>
            <a:ext cx="7772400" cy="1463040"/>
          </a:xfrm>
        </p:spPr>
        <p:txBody>
          <a:bodyPr/>
          <a:lstStyle/>
          <a:p>
            <a:r>
              <a:rPr lang="en-IN" dirty="0" smtClean="0"/>
              <a:t>Family</a:t>
            </a:r>
            <a:br>
              <a:rPr lang="en-IN" dirty="0" smtClean="0"/>
            </a:br>
            <a:endParaRPr lang="en-IN" dirty="0"/>
          </a:p>
        </p:txBody>
      </p:sp>
      <p:pic>
        <p:nvPicPr>
          <p:cNvPr id="1028" name="Picture 4" descr="Essay Writing Evaluation with model answer">
            <a:extLst>
              <a:ext uri="{FF2B5EF4-FFF2-40B4-BE49-F238E27FC236}">
                <a16:creationId xmlns:a16="http://schemas.microsoft.com/office/drawing/2014/main" xmlns="" id="{5C790025-D7BF-4ED4-A71E-8C1084F1ED6D}"/>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773851" y="4820119"/>
            <a:ext cx="2619375" cy="1743075"/>
          </a:xfrm>
          <a:prstGeom prst="rect">
            <a:avLst/>
          </a:prstGeom>
          <a:noFill/>
          <a:extLst>
            <a:ext uri="{909E8E84-426E-40DD-AFC4-6F175D3DCCD1}">
              <a14:hiddenFill xmlns:a14="http://schemas.microsoft.com/office/drawing/2010/main" xmlns="">
                <a:solidFill>
                  <a:srgbClr val="FFFFFF"/>
                </a:solidFill>
              </a14:hiddenFill>
            </a:ext>
          </a:extLst>
        </p:spPr>
      </p:pic>
      <p:sp>
        <p:nvSpPr>
          <p:cNvPr id="4" name="Subtitle 2">
            <a:extLst>
              <a:ext uri="{FF2B5EF4-FFF2-40B4-BE49-F238E27FC236}">
                <a16:creationId xmlns="" xmlns:a16="http://schemas.microsoft.com/office/drawing/2014/main" xmlns:lc="http://schemas.openxmlformats.org/drawingml/2006/lockedCanvas" id="{50BD73B7-7940-462C-A141-E85302C7A199}"/>
              </a:ext>
            </a:extLst>
          </p:cNvPr>
          <p:cNvSpPr>
            <a:spLocks noGrp="1"/>
          </p:cNvSpPr>
          <p:nvPr/>
        </p:nvSpPr>
        <p:spPr>
          <a:xfrm>
            <a:off x="0" y="5486400"/>
            <a:ext cx="8637072" cy="1371600"/>
          </a:xfrm>
          <a:prstGeom prst="rect">
            <a:avLst/>
          </a:prstGeom>
        </p:spPr>
        <p:txBody>
          <a:bodyPr vert="horz" lIns="91440" tIns="91440" rIns="91440" bIns="91440" rtlCol="0">
            <a:normAutofit fontScale="40000" lnSpcReduction="20000"/>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ctr"/>
            <a:r>
              <a:rPr lang="en-US" sz="3100" cap="none" dirty="0" smtClean="0">
                <a:cs typeface="Times New Roman" pitchFamily="18" charset="0"/>
              </a:rPr>
              <a:t>Dr. </a:t>
            </a:r>
            <a:r>
              <a:rPr lang="en-US" sz="3100" cap="none" dirty="0" err="1" smtClean="0">
                <a:cs typeface="Times New Roman" pitchFamily="18" charset="0"/>
              </a:rPr>
              <a:t>Ayushi</a:t>
            </a:r>
            <a:r>
              <a:rPr lang="en-US" sz="3100" cap="none" dirty="0" smtClean="0">
                <a:cs typeface="Times New Roman" pitchFamily="18" charset="0"/>
              </a:rPr>
              <a:t> Jain</a:t>
            </a:r>
          </a:p>
          <a:p>
            <a:pPr algn="ctr"/>
            <a:r>
              <a:rPr lang="en-US" sz="3100" cap="none" dirty="0" smtClean="0">
                <a:cs typeface="Times New Roman" pitchFamily="18" charset="0"/>
              </a:rPr>
              <a:t>Dept Of Community Physiotherapy</a:t>
            </a:r>
          </a:p>
          <a:p>
            <a:pPr algn="ctr"/>
            <a:r>
              <a:rPr lang="en-IN" sz="3100" cap="none" dirty="0" smtClean="0">
                <a:cs typeface="Times New Roman" pitchFamily="18" charset="0"/>
              </a:rPr>
              <a:t>MGM Institute Of Physiotherapy</a:t>
            </a:r>
          </a:p>
          <a:p>
            <a:pPr algn="ctr"/>
            <a:r>
              <a:rPr lang="en-IN" sz="3100" cap="none" dirty="0" smtClean="0">
                <a:cs typeface="Times New Roman" pitchFamily="18" charset="0"/>
              </a:rPr>
              <a:t>Chh. Sambhajinagar</a:t>
            </a:r>
            <a:endParaRPr lang="en-US" sz="3100" cap="none" dirty="0" smtClean="0">
              <a:cs typeface="Times New Roman" pitchFamily="18" charset="0"/>
            </a:endParaRPr>
          </a:p>
          <a:p>
            <a:endParaRPr lang="en-US" dirty="0" smtClean="0"/>
          </a:p>
          <a:p>
            <a:endParaRPr lang="en-IN" dirty="0"/>
          </a:p>
        </p:txBody>
      </p:sp>
    </p:spTree>
    <p:extLst>
      <p:ext uri="{BB962C8B-B14F-4D97-AF65-F5344CB8AC3E}">
        <p14:creationId xmlns:p14="http://schemas.microsoft.com/office/powerpoint/2010/main" xmlns="" val="1209342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animEffect transition="in" filter="fade">
                                      <p:cBhvr>
                                        <p:cTn id="7" dur="5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97D229-DA28-4545-BFCF-A4E593779C7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7E09D3F7-9790-47FB-97AA-6DD963AC9624}"/>
              </a:ext>
            </a:extLst>
          </p:cNvPr>
          <p:cNvSpPr>
            <a:spLocks noGrp="1"/>
          </p:cNvSpPr>
          <p:nvPr>
            <p:ph idx="1"/>
          </p:nvPr>
        </p:nvSpPr>
        <p:spPr/>
        <p:txBody>
          <a:bodyPr/>
          <a:lstStyle/>
          <a:p>
            <a:r>
              <a:rPr lang="en-IN" dirty="0"/>
              <a:t>Educational function:</a:t>
            </a:r>
          </a:p>
        </p:txBody>
      </p:sp>
      <p:pic>
        <p:nvPicPr>
          <p:cNvPr id="6148" name="Picture 4" descr="Family As An Education Function — Steemit">
            <a:extLst>
              <a:ext uri="{FF2B5EF4-FFF2-40B4-BE49-F238E27FC236}">
                <a16:creationId xmlns:a16="http://schemas.microsoft.com/office/drawing/2014/main" xmlns="" id="{E9E58E02-B227-4BE0-8EB0-A3C8E7D37922}"/>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343155" y="2599549"/>
            <a:ext cx="5262758" cy="345784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460453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circle(in)">
                                      <p:cBhvr>
                                        <p:cTn id="7" dur="2000"/>
                                        <p:tgtEl>
                                          <p:spTgt spid="6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292489-4EA6-4C6A-BC3D-1242F7177BF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D5E33716-98EC-4840-939A-D65CEB87480B}"/>
              </a:ext>
            </a:extLst>
          </p:cNvPr>
          <p:cNvSpPr>
            <a:spLocks noGrp="1"/>
          </p:cNvSpPr>
          <p:nvPr>
            <p:ph idx="1"/>
          </p:nvPr>
        </p:nvSpPr>
        <p:spPr/>
        <p:txBody>
          <a:bodyPr/>
          <a:lstStyle/>
          <a:p>
            <a:r>
              <a:rPr lang="en-IN" dirty="0"/>
              <a:t>Protective function</a:t>
            </a:r>
          </a:p>
        </p:txBody>
      </p:sp>
      <p:pic>
        <p:nvPicPr>
          <p:cNvPr id="7170" name="Picture 2" descr="5 Ways to Protect Your Family - A Night Owl Blog">
            <a:extLst>
              <a:ext uri="{FF2B5EF4-FFF2-40B4-BE49-F238E27FC236}">
                <a16:creationId xmlns:a16="http://schemas.microsoft.com/office/drawing/2014/main" xmlns="" id="{755921B6-D7AF-4F2D-A660-9F00E7F7E45B}"/>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345708" y="2162484"/>
            <a:ext cx="4270391" cy="427039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66767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circle(in)">
                                      <p:cBhvr>
                                        <p:cTn id="7" dur="2000"/>
                                        <p:tgtEl>
                                          <p:spTgt spid="7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DCD87A-13A5-4F54-BB4E-0EEA83DD4012}"/>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496F8E70-CDED-4B83-88F8-D39E29497C3D}"/>
              </a:ext>
            </a:extLst>
          </p:cNvPr>
          <p:cNvSpPr>
            <a:spLocks noGrp="1"/>
          </p:cNvSpPr>
          <p:nvPr>
            <p:ph idx="1"/>
          </p:nvPr>
        </p:nvSpPr>
        <p:spPr/>
        <p:txBody>
          <a:bodyPr/>
          <a:lstStyle/>
          <a:p>
            <a:r>
              <a:rPr lang="en-IN" dirty="0"/>
              <a:t>Recreational function</a:t>
            </a:r>
          </a:p>
        </p:txBody>
      </p:sp>
      <p:pic>
        <p:nvPicPr>
          <p:cNvPr id="8194" name="Picture 2" descr="Family outdoor recreation home activities Vector Image">
            <a:extLst>
              <a:ext uri="{FF2B5EF4-FFF2-40B4-BE49-F238E27FC236}">
                <a16:creationId xmlns:a16="http://schemas.microsoft.com/office/drawing/2014/main" xmlns="" id="{D1FA3801-3AAB-4D72-81B3-C6A66363B612}"/>
              </a:ext>
            </a:extLst>
          </p:cNvPr>
          <p:cNvPicPr>
            <a:picLocks noChangeAspect="1" noChangeArrowheads="1"/>
          </p:cNvPicPr>
          <p:nvPr/>
        </p:nvPicPr>
        <p:blipFill rotWithShape="1">
          <a:blip r:embed="rId2">
            <a:extLst>
              <a:ext uri="{28A0092B-C50C-407E-A947-70E740481C1C}">
                <a14:useLocalDpi xmlns:a14="http://schemas.microsoft.com/office/drawing/2010/main" xmlns="" val="0"/>
              </a:ext>
            </a:extLst>
          </a:blip>
          <a:srcRect b="11415"/>
          <a:stretch/>
        </p:blipFill>
        <p:spPr bwMode="auto">
          <a:xfrm>
            <a:off x="4323436" y="2679030"/>
            <a:ext cx="4546794" cy="329689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838688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circle(in)">
                                      <p:cBhvr>
                                        <p:cTn id="7" dur="2000"/>
                                        <p:tgtEl>
                                          <p:spTgt spid="8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A2EE745-CC86-4EE3-901E-3A753B5436FA}"/>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628857CB-335A-44C3-A5EF-53E2FDF481D8}"/>
              </a:ext>
            </a:extLst>
          </p:cNvPr>
          <p:cNvSpPr>
            <a:spLocks noGrp="1"/>
          </p:cNvSpPr>
          <p:nvPr>
            <p:ph idx="1"/>
          </p:nvPr>
        </p:nvSpPr>
        <p:spPr/>
        <p:txBody>
          <a:bodyPr/>
          <a:lstStyle/>
          <a:p>
            <a:r>
              <a:rPr lang="en-IN" dirty="0"/>
              <a:t>Religious function</a:t>
            </a:r>
          </a:p>
        </p:txBody>
      </p:sp>
      <p:pic>
        <p:nvPicPr>
          <p:cNvPr id="9218" name="Picture 2" descr="Religious Families Stock Illustrations – 121 Religious Families Stock  Illustrations, Vectors &amp; Clipart - Dreamstime">
            <a:extLst>
              <a:ext uri="{FF2B5EF4-FFF2-40B4-BE49-F238E27FC236}">
                <a16:creationId xmlns:a16="http://schemas.microsoft.com/office/drawing/2014/main" xmlns="" id="{81DBC617-E5E0-47C4-A21E-6831BF32D0BB}"/>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145192" y="2820708"/>
            <a:ext cx="5253984" cy="345207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695626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circle(in)">
                                      <p:cBhvr>
                                        <p:cTn id="7" dur="2000"/>
                                        <p:tgtEl>
                                          <p:spTgt spid="92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70D88E-3B90-4ED2-841B-53D35497678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E5A9B4F2-E490-4659-8453-AF0612A1BDAF}"/>
              </a:ext>
            </a:extLst>
          </p:cNvPr>
          <p:cNvSpPr>
            <a:spLocks noGrp="1"/>
          </p:cNvSpPr>
          <p:nvPr>
            <p:ph idx="1"/>
          </p:nvPr>
        </p:nvSpPr>
        <p:spPr/>
        <p:txBody>
          <a:bodyPr/>
          <a:lstStyle/>
          <a:p>
            <a:r>
              <a:rPr lang="en-IN" dirty="0"/>
              <a:t>Cultural function</a:t>
            </a:r>
          </a:p>
        </p:txBody>
      </p:sp>
      <p:pic>
        <p:nvPicPr>
          <p:cNvPr id="10242" name="Picture 2" descr="Different religious families flat set Royalty Free Vector">
            <a:extLst>
              <a:ext uri="{FF2B5EF4-FFF2-40B4-BE49-F238E27FC236}">
                <a16:creationId xmlns:a16="http://schemas.microsoft.com/office/drawing/2014/main" xmlns="" id="{F18723C6-A24A-42C5-8D39-970E33F9B682}"/>
              </a:ext>
            </a:extLst>
          </p:cNvPr>
          <p:cNvPicPr>
            <a:picLocks noChangeAspect="1" noChangeArrowheads="1"/>
          </p:cNvPicPr>
          <p:nvPr/>
        </p:nvPicPr>
        <p:blipFill rotWithShape="1">
          <a:blip r:embed="rId2">
            <a:extLst>
              <a:ext uri="{28A0092B-C50C-407E-A947-70E740481C1C}">
                <a14:useLocalDpi xmlns:a14="http://schemas.microsoft.com/office/drawing/2010/main" xmlns="" val="0"/>
              </a:ext>
            </a:extLst>
          </a:blip>
          <a:srcRect b="9062"/>
          <a:stretch/>
        </p:blipFill>
        <p:spPr bwMode="auto">
          <a:xfrm>
            <a:off x="5067299" y="2319339"/>
            <a:ext cx="3709055" cy="363840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505279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circle(in)">
                                      <p:cBhvr>
                                        <p:cTn id="7" dur="2000"/>
                                        <p:tgtEl>
                                          <p:spTgt spid="10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D258BA-0B99-40DB-875F-EFB96FDE13A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DF0BBDF7-AF93-416C-AB2F-BB8EFED3CE8F}"/>
              </a:ext>
            </a:extLst>
          </p:cNvPr>
          <p:cNvSpPr>
            <a:spLocks noGrp="1"/>
          </p:cNvSpPr>
          <p:nvPr>
            <p:ph idx="1"/>
          </p:nvPr>
        </p:nvSpPr>
        <p:spPr/>
        <p:txBody>
          <a:bodyPr/>
          <a:lstStyle/>
          <a:p>
            <a:r>
              <a:rPr lang="en-IN" dirty="0"/>
              <a:t>Social function</a:t>
            </a:r>
          </a:p>
        </p:txBody>
      </p:sp>
      <p:pic>
        <p:nvPicPr>
          <p:cNvPr id="11266" name="Picture 2" descr="Quitting Religion? Mom and Dad Would Prefer a Slow Fade | Live Science">
            <a:extLst>
              <a:ext uri="{FF2B5EF4-FFF2-40B4-BE49-F238E27FC236}">
                <a16:creationId xmlns:a16="http://schemas.microsoft.com/office/drawing/2014/main" xmlns="" id="{2277EDB2-F5EF-49DD-97BE-F678E552E183}"/>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276951" y="2651731"/>
            <a:ext cx="5638097" cy="375189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866526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circle(in)">
                                      <p:cBhvr>
                                        <p:cTn id="7" dur="2000"/>
                                        <p:tgtEl>
                                          <p:spTgt spid="112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xmlns="" id="{20B84CD2-4AE1-432D-B45D-E23FB2F8DF48}"/>
              </a:ext>
            </a:extLst>
          </p:cNvPr>
          <p:cNvGraphicFramePr>
            <a:graphicFrameLocks noGrp="1"/>
          </p:cNvGraphicFramePr>
          <p:nvPr>
            <p:ph idx="1"/>
            <p:extLst>
              <p:ext uri="{D42A27DB-BD31-4B8C-83A1-F6EECF244321}">
                <p14:modId xmlns:p14="http://schemas.microsoft.com/office/powerpoint/2010/main" xmlns="" val="3749475683"/>
              </p:ext>
            </p:extLst>
          </p:nvPr>
        </p:nvGraphicFramePr>
        <p:xfrm>
          <a:off x="1023938" y="1404594"/>
          <a:ext cx="9720262" cy="4868189"/>
        </p:xfrm>
        <a:graphic>
          <a:graphicData uri="http://schemas.openxmlformats.org/drawingml/2006/table">
            <a:tbl>
              <a:tblPr firstRow="1" bandRow="1">
                <a:tableStyleId>{3B4B98B0-60AC-42C2-AFA5-B58CD77FA1E5}</a:tableStyleId>
              </a:tblPr>
              <a:tblGrid>
                <a:gridCol w="4860131">
                  <a:extLst>
                    <a:ext uri="{9D8B030D-6E8A-4147-A177-3AD203B41FA5}">
                      <a16:colId xmlns:a16="http://schemas.microsoft.com/office/drawing/2014/main" xmlns="" val="1828099445"/>
                    </a:ext>
                  </a:extLst>
                </a:gridCol>
                <a:gridCol w="4860131">
                  <a:extLst>
                    <a:ext uri="{9D8B030D-6E8A-4147-A177-3AD203B41FA5}">
                      <a16:colId xmlns:a16="http://schemas.microsoft.com/office/drawing/2014/main" xmlns="" val="1048406900"/>
                    </a:ext>
                  </a:extLst>
                </a:gridCol>
              </a:tblGrid>
              <a:tr h="575977">
                <a:tc>
                  <a:txBody>
                    <a:bodyPr/>
                    <a:lstStyle/>
                    <a:p>
                      <a:r>
                        <a:rPr lang="en-IN" dirty="0"/>
                        <a:t>Essential function</a:t>
                      </a:r>
                    </a:p>
                  </a:txBody>
                  <a:tcPr/>
                </a:tc>
                <a:tc>
                  <a:txBody>
                    <a:bodyPr/>
                    <a:lstStyle/>
                    <a:p>
                      <a:r>
                        <a:rPr lang="en-IN" dirty="0"/>
                        <a:t>Non essential </a:t>
                      </a:r>
                      <a:r>
                        <a:rPr lang="en-IN" dirty="0" err="1"/>
                        <a:t>funtion</a:t>
                      </a:r>
                      <a:endParaRPr lang="en-IN" dirty="0"/>
                    </a:p>
                  </a:txBody>
                  <a:tcPr/>
                </a:tc>
                <a:extLst>
                  <a:ext uri="{0D108BD9-81ED-4DB2-BD59-A6C34878D82A}">
                    <a16:rowId xmlns:a16="http://schemas.microsoft.com/office/drawing/2014/main" xmlns="" val="3854214949"/>
                  </a:ext>
                </a:extLst>
              </a:tr>
              <a:tr h="994152">
                <a:tc>
                  <a:txBody>
                    <a:bodyPr/>
                    <a:lstStyle/>
                    <a:p>
                      <a:r>
                        <a:rPr lang="en-US" dirty="0"/>
                        <a:t>Satisfaction of sexual stable relationships; procreation</a:t>
                      </a:r>
                      <a:endParaRPr lang="en-IN" dirty="0"/>
                    </a:p>
                  </a:txBody>
                  <a:tcPr/>
                </a:tc>
                <a:tc>
                  <a:txBody>
                    <a:bodyPr/>
                    <a:lstStyle/>
                    <a:p>
                      <a:r>
                        <a:rPr lang="en-US" dirty="0"/>
                        <a:t>The Government or State agency.</a:t>
                      </a:r>
                      <a:endParaRPr lang="en-IN" dirty="0"/>
                    </a:p>
                  </a:txBody>
                  <a:tcPr/>
                </a:tc>
                <a:extLst>
                  <a:ext uri="{0D108BD9-81ED-4DB2-BD59-A6C34878D82A}">
                    <a16:rowId xmlns:a16="http://schemas.microsoft.com/office/drawing/2014/main" xmlns="" val="1931028918"/>
                  </a:ext>
                </a:extLst>
              </a:tr>
              <a:tr h="575977">
                <a:tc>
                  <a:txBody>
                    <a:bodyPr/>
                    <a:lstStyle/>
                    <a:p>
                      <a:r>
                        <a:rPr lang="en-US" dirty="0"/>
                        <a:t>Production and rearing of children. </a:t>
                      </a:r>
                      <a:endParaRPr lang="en-IN" dirty="0"/>
                    </a:p>
                  </a:txBody>
                  <a:tcPr/>
                </a:tc>
                <a:tc>
                  <a:txBody>
                    <a:bodyPr/>
                    <a:lstStyle/>
                    <a:p>
                      <a:r>
                        <a:rPr lang="en-US" dirty="0"/>
                        <a:t>Religious functions. </a:t>
                      </a:r>
                      <a:r>
                        <a:rPr lang="en-US" dirty="0" err="1"/>
                        <a:t>Eg</a:t>
                      </a:r>
                      <a:r>
                        <a:rPr lang="en-US" dirty="0"/>
                        <a:t>: Church, Temple and Masjid</a:t>
                      </a:r>
                      <a:endParaRPr lang="en-IN" dirty="0"/>
                    </a:p>
                  </a:txBody>
                  <a:tcPr/>
                </a:tc>
                <a:extLst>
                  <a:ext uri="{0D108BD9-81ED-4DB2-BD59-A6C34878D82A}">
                    <a16:rowId xmlns:a16="http://schemas.microsoft.com/office/drawing/2014/main" xmlns="" val="2111859721"/>
                  </a:ext>
                </a:extLst>
              </a:tr>
              <a:tr h="994152">
                <a:tc>
                  <a:txBody>
                    <a:bodyPr/>
                    <a:lstStyle/>
                    <a:p>
                      <a:r>
                        <a:rPr lang="en-US" dirty="0"/>
                        <a:t>Provision of home.</a:t>
                      </a:r>
                      <a:endParaRPr lang="en-IN" dirty="0"/>
                    </a:p>
                  </a:txBody>
                  <a:tcPr/>
                </a:tc>
                <a:tc>
                  <a:txBody>
                    <a:bodyPr/>
                    <a:lstStyle/>
                    <a:p>
                      <a:r>
                        <a:rPr lang="en-US" dirty="0"/>
                        <a:t>Economic function—banks, financial corporations, insurance offices.</a:t>
                      </a:r>
                      <a:endParaRPr lang="en-IN" dirty="0"/>
                    </a:p>
                  </a:txBody>
                  <a:tcPr/>
                </a:tc>
                <a:extLst>
                  <a:ext uri="{0D108BD9-81ED-4DB2-BD59-A6C34878D82A}">
                    <a16:rowId xmlns:a16="http://schemas.microsoft.com/office/drawing/2014/main" xmlns="" val="548625113"/>
                  </a:ext>
                </a:extLst>
              </a:tr>
              <a:tr h="575977">
                <a:tc>
                  <a:txBody>
                    <a:bodyPr/>
                    <a:lstStyle/>
                    <a:p>
                      <a:endParaRPr lang="en-IN" dirty="0"/>
                    </a:p>
                  </a:txBody>
                  <a:tcPr/>
                </a:tc>
                <a:tc>
                  <a:txBody>
                    <a:bodyPr/>
                    <a:lstStyle/>
                    <a:p>
                      <a:r>
                        <a:rPr lang="en-US" dirty="0"/>
                        <a:t>Educational—school</a:t>
                      </a:r>
                      <a:endParaRPr lang="en-IN" dirty="0"/>
                    </a:p>
                  </a:txBody>
                  <a:tcPr/>
                </a:tc>
                <a:extLst>
                  <a:ext uri="{0D108BD9-81ED-4DB2-BD59-A6C34878D82A}">
                    <a16:rowId xmlns:a16="http://schemas.microsoft.com/office/drawing/2014/main" xmlns="" val="50744350"/>
                  </a:ext>
                </a:extLst>
              </a:tr>
              <a:tr h="575977">
                <a:tc>
                  <a:txBody>
                    <a:bodyPr/>
                    <a:lstStyle/>
                    <a:p>
                      <a:endParaRPr lang="en-IN" dirty="0"/>
                    </a:p>
                  </a:txBody>
                  <a:tcPr/>
                </a:tc>
                <a:tc>
                  <a:txBody>
                    <a:bodyPr/>
                    <a:lstStyle/>
                    <a:p>
                      <a:r>
                        <a:rPr lang="en-US" dirty="0"/>
                        <a:t>Recreational—cinema hall, clubs. </a:t>
                      </a:r>
                      <a:endParaRPr lang="en-IN" dirty="0"/>
                    </a:p>
                  </a:txBody>
                  <a:tcPr/>
                </a:tc>
                <a:extLst>
                  <a:ext uri="{0D108BD9-81ED-4DB2-BD59-A6C34878D82A}">
                    <a16:rowId xmlns:a16="http://schemas.microsoft.com/office/drawing/2014/main" xmlns="" val="2792722503"/>
                  </a:ext>
                </a:extLst>
              </a:tr>
              <a:tr h="575977">
                <a:tc>
                  <a:txBody>
                    <a:bodyPr/>
                    <a:lstStyle/>
                    <a:p>
                      <a:endParaRPr lang="en-IN" dirty="0"/>
                    </a:p>
                  </a:txBody>
                  <a:tcPr/>
                </a:tc>
                <a:tc>
                  <a:txBody>
                    <a:bodyPr/>
                    <a:lstStyle/>
                    <a:p>
                      <a:r>
                        <a:rPr lang="en-US" dirty="0"/>
                        <a:t>Care of sick—hospital.</a:t>
                      </a:r>
                      <a:endParaRPr lang="en-IN" dirty="0"/>
                    </a:p>
                  </a:txBody>
                  <a:tcPr/>
                </a:tc>
                <a:extLst>
                  <a:ext uri="{0D108BD9-81ED-4DB2-BD59-A6C34878D82A}">
                    <a16:rowId xmlns:a16="http://schemas.microsoft.com/office/drawing/2014/main" xmlns="" val="3714982548"/>
                  </a:ext>
                </a:extLst>
              </a:tr>
            </a:tbl>
          </a:graphicData>
        </a:graphic>
      </p:graphicFrame>
    </p:spTree>
    <p:extLst>
      <p:ext uri="{BB962C8B-B14F-4D97-AF65-F5344CB8AC3E}">
        <p14:creationId xmlns:p14="http://schemas.microsoft.com/office/powerpoint/2010/main" xmlns="" val="2656513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nodeType="clickEffect">
                                  <p:stCondLst>
                                    <p:cond delay="0"/>
                                  </p:stCondLst>
                                  <p:childTnLst>
                                    <p:set>
                                      <p:cBhvr>
                                        <p:cTn id="6" dur="indefinite"/>
                                        <p:tgtEl>
                                          <p:spTgt spid="5"/>
                                        </p:tgtEl>
                                        <p:attrNameLst>
                                          <p:attrName>style.opacity</p:attrName>
                                        </p:attrNameLst>
                                      </p:cBhvr>
                                      <p:to>
                                        <p:strVal val="0.5"/>
                                      </p:to>
                                    </p:set>
                                    <p:animEffect filter="image" prLst="opacity: 0.5">
                                      <p:cBhvr rctx="IE">
                                        <p:cTn id="7" dur="indefinite"/>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B12D52-45BA-45B2-A6A1-7048A5DC4E57}"/>
              </a:ext>
            </a:extLst>
          </p:cNvPr>
          <p:cNvSpPr>
            <a:spLocks noGrp="1"/>
          </p:cNvSpPr>
          <p:nvPr>
            <p:ph type="title"/>
          </p:nvPr>
        </p:nvSpPr>
        <p:spPr/>
        <p:txBody>
          <a:bodyPr/>
          <a:lstStyle/>
          <a:p>
            <a:r>
              <a:rPr lang="en-IN" dirty="0"/>
              <a:t>Types of Family</a:t>
            </a:r>
          </a:p>
        </p:txBody>
      </p:sp>
      <p:pic>
        <p:nvPicPr>
          <p:cNvPr id="12290" name="Picture 2" descr="Family - Definition, Characteristics, Types">
            <a:extLst>
              <a:ext uri="{FF2B5EF4-FFF2-40B4-BE49-F238E27FC236}">
                <a16:creationId xmlns:a16="http://schemas.microsoft.com/office/drawing/2014/main" xmlns="" id="{544892FC-54C4-498A-A3B1-7A8770DC373F}"/>
              </a:ext>
            </a:extLst>
          </p:cNvPr>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1020986" y="2084832"/>
            <a:ext cx="9562173" cy="408092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1793465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0BC4ED-5176-43F9-9A9F-180B2CBEBCB9}"/>
              </a:ext>
            </a:extLst>
          </p:cNvPr>
          <p:cNvSpPr>
            <a:spLocks noGrp="1"/>
          </p:cNvSpPr>
          <p:nvPr>
            <p:ph type="title"/>
          </p:nvPr>
        </p:nvSpPr>
        <p:spPr/>
        <p:txBody>
          <a:bodyPr/>
          <a:lstStyle/>
          <a:p>
            <a:r>
              <a:rPr lang="en-US" dirty="0"/>
              <a:t>Impact of Sickness on the Family</a:t>
            </a:r>
            <a:endParaRPr lang="en-IN" dirty="0"/>
          </a:p>
        </p:txBody>
      </p:sp>
      <p:graphicFrame>
        <p:nvGraphicFramePr>
          <p:cNvPr id="4" name="Content Placeholder 3">
            <a:extLst>
              <a:ext uri="{FF2B5EF4-FFF2-40B4-BE49-F238E27FC236}">
                <a16:creationId xmlns:a16="http://schemas.microsoft.com/office/drawing/2014/main" xmlns="" id="{270EC1C6-EBD4-411D-87BD-A3BCDA8DCEE1}"/>
              </a:ext>
            </a:extLst>
          </p:cNvPr>
          <p:cNvGraphicFramePr>
            <a:graphicFrameLocks noGrp="1"/>
          </p:cNvGraphicFramePr>
          <p:nvPr>
            <p:ph idx="1"/>
            <p:extLst>
              <p:ext uri="{D42A27DB-BD31-4B8C-83A1-F6EECF244321}">
                <p14:modId xmlns:p14="http://schemas.microsoft.com/office/powerpoint/2010/main" xmlns="" val="3299429024"/>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831855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path" presetSubtype="0" accel="50000" decel="50000" fill="hold" grpId="0" nodeType="clickEffect">
                                  <p:stCondLst>
                                    <p:cond delay="0"/>
                                  </p:stCondLst>
                                  <p:childTnLst>
                                    <p:animMotion origin="layout" path="M -0.25 -1.11111E-6 L -0.18294 0.04005 C -0.16901 0.04908 -0.14804 0.05394 -0.12604 0.05394 C -0.10104 0.05394 -0.08099 0.04908 -0.06705 0.04005 L -3.33333E-6 -1.11111E-6 " pathEditMode="relative" rAng="0" ptsTypes="AAAAA">
                                      <p:cBhvr>
                                        <p:cTn id="6" dur="2000" fill="hold"/>
                                        <p:tgtEl>
                                          <p:spTgt spid="4"/>
                                        </p:tgtEl>
                                        <p:attrNameLst>
                                          <p:attrName>ppt_x</p:attrName>
                                          <p:attrName>ppt_y</p:attrName>
                                        </p:attrNameLst>
                                      </p:cBhvr>
                                      <p:rCtr x="12500" y="268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3641C1-4952-4794-A09D-6CA550C0367D}"/>
              </a:ext>
            </a:extLst>
          </p:cNvPr>
          <p:cNvSpPr>
            <a:spLocks noGrp="1"/>
          </p:cNvSpPr>
          <p:nvPr>
            <p:ph type="title"/>
          </p:nvPr>
        </p:nvSpPr>
        <p:spPr/>
        <p:txBody>
          <a:bodyPr/>
          <a:lstStyle/>
          <a:p>
            <a:r>
              <a:rPr lang="en-IN" dirty="0"/>
              <a:t>Role of family in health and sickness</a:t>
            </a:r>
          </a:p>
        </p:txBody>
      </p:sp>
      <p:sp>
        <p:nvSpPr>
          <p:cNvPr id="3" name="Content Placeholder 2">
            <a:extLst>
              <a:ext uri="{FF2B5EF4-FFF2-40B4-BE49-F238E27FC236}">
                <a16:creationId xmlns:a16="http://schemas.microsoft.com/office/drawing/2014/main" xmlns="" id="{6E656184-8AB8-4CB3-9D66-EFC0E75A220C}"/>
              </a:ext>
            </a:extLst>
          </p:cNvPr>
          <p:cNvSpPr>
            <a:spLocks noGrp="1"/>
          </p:cNvSpPr>
          <p:nvPr>
            <p:ph idx="1"/>
          </p:nvPr>
        </p:nvSpPr>
        <p:spPr>
          <a:xfrm>
            <a:off x="1024128" y="2286000"/>
            <a:ext cx="9720073" cy="4190214"/>
          </a:xfrm>
        </p:spPr>
        <p:txBody>
          <a:bodyPr>
            <a:normAutofit fontScale="92500"/>
          </a:bodyPr>
          <a:lstStyle/>
          <a:p>
            <a:pPr>
              <a:buFont typeface="Arial" panose="020B0604020202020204" pitchFamily="34" charset="0"/>
              <a:buChar char="•"/>
            </a:pPr>
            <a:r>
              <a:rPr lang="en-US" dirty="0"/>
              <a:t>One of the essential functions of the family is to maintain health status for its total members. </a:t>
            </a:r>
          </a:p>
          <a:p>
            <a:pPr>
              <a:buFont typeface="Arial" panose="020B0604020202020204" pitchFamily="34" charset="0"/>
              <a:buChar char="•"/>
            </a:pPr>
            <a:r>
              <a:rPr lang="en-US" dirty="0"/>
              <a:t>Adequate and timely distribution of nutritious food, good life style pattern, maintenance of personal and environment hygiene, provision of wholesome and safe drinking water, sanitation measures, effective communication, intimate interpersonal relationship, are some of the measures for preservation of health status. </a:t>
            </a:r>
          </a:p>
          <a:p>
            <a:pPr>
              <a:buFont typeface="Arial" panose="020B0604020202020204" pitchFamily="34" charset="0"/>
              <a:buChar char="•"/>
            </a:pPr>
            <a:r>
              <a:rPr lang="en-US" dirty="0"/>
              <a:t>During sickness of the individual, the members of the family take additional care to meet the primary and secondary needs of the client. </a:t>
            </a:r>
            <a:r>
              <a:rPr lang="en-US" dirty="0" err="1"/>
              <a:t>Eg</a:t>
            </a:r>
            <a:r>
              <a:rPr lang="en-US" dirty="0"/>
              <a:t>: Assisting in daily living activities, supportive and protective measures, counselling, etc. </a:t>
            </a:r>
          </a:p>
          <a:p>
            <a:pPr>
              <a:buFont typeface="Arial" panose="020B0604020202020204" pitchFamily="34" charset="0"/>
              <a:buChar char="•"/>
            </a:pPr>
            <a:r>
              <a:rPr lang="en-US" dirty="0"/>
              <a:t>The economic level and educational status of the parents also plays effective role in providing promotive, protective and remedial measures for the child at the time of need. </a:t>
            </a:r>
          </a:p>
          <a:p>
            <a:pPr>
              <a:buFont typeface="Arial" panose="020B0604020202020204" pitchFamily="34" charset="0"/>
              <a:buChar char="•"/>
            </a:pPr>
            <a:r>
              <a:rPr lang="en-US" dirty="0"/>
              <a:t>Lower socio-economic status, illiteracy, ignorance of parents may predispose for the prevalence of disease occurrence. </a:t>
            </a:r>
            <a:endParaRPr lang="en-IN" dirty="0"/>
          </a:p>
        </p:txBody>
      </p:sp>
    </p:spTree>
    <p:extLst>
      <p:ext uri="{BB962C8B-B14F-4D97-AF65-F5344CB8AC3E}">
        <p14:creationId xmlns:p14="http://schemas.microsoft.com/office/powerpoint/2010/main" xmlns="" val="286481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855879-20F6-4DDF-B678-99D5270C7C43}"/>
              </a:ext>
            </a:extLst>
          </p:cNvPr>
          <p:cNvSpPr>
            <a:spLocks noGrp="1"/>
          </p:cNvSpPr>
          <p:nvPr>
            <p:ph type="title"/>
          </p:nvPr>
        </p:nvSpPr>
        <p:spPr>
          <a:xfrm>
            <a:off x="1024128" y="585216"/>
            <a:ext cx="9720072" cy="941926"/>
          </a:xfrm>
        </p:spPr>
        <p:txBody>
          <a:bodyPr/>
          <a:lstStyle/>
          <a:p>
            <a:r>
              <a:rPr lang="en-IN" dirty="0"/>
              <a:t>introduction</a:t>
            </a:r>
          </a:p>
        </p:txBody>
      </p:sp>
      <p:sp>
        <p:nvSpPr>
          <p:cNvPr id="3" name="Content Placeholder 2">
            <a:extLst>
              <a:ext uri="{FF2B5EF4-FFF2-40B4-BE49-F238E27FC236}">
                <a16:creationId xmlns:a16="http://schemas.microsoft.com/office/drawing/2014/main" xmlns="" id="{7D08E459-25D3-40CD-8193-E8FD22B0F958}"/>
              </a:ext>
            </a:extLst>
          </p:cNvPr>
          <p:cNvSpPr>
            <a:spLocks noGrp="1"/>
          </p:cNvSpPr>
          <p:nvPr>
            <p:ph idx="1"/>
          </p:nvPr>
        </p:nvSpPr>
        <p:spPr>
          <a:xfrm>
            <a:off x="1024128" y="1395167"/>
            <a:ext cx="10589695" cy="5222449"/>
          </a:xfrm>
        </p:spPr>
        <p:txBody>
          <a:bodyPr>
            <a:normAutofit lnSpcReduction="10000"/>
          </a:bodyPr>
          <a:lstStyle/>
          <a:p>
            <a:pPr>
              <a:lnSpc>
                <a:spcPct val="150000"/>
              </a:lnSpc>
              <a:buFont typeface="Wingdings" panose="05000000000000000000" pitchFamily="2" charset="2"/>
              <a:buChar char="v"/>
            </a:pPr>
            <a:r>
              <a:rPr lang="en-US" dirty="0"/>
              <a:t>Family is a group of people </a:t>
            </a:r>
            <a:r>
              <a:rPr lang="en-US" dirty="0" err="1"/>
              <a:t>organised</a:t>
            </a:r>
            <a:r>
              <a:rPr lang="en-US" dirty="0"/>
              <a:t> on the basis of </a:t>
            </a:r>
            <a:r>
              <a:rPr lang="en-US" b="1" dirty="0"/>
              <a:t>natural bond</a:t>
            </a:r>
            <a:r>
              <a:rPr lang="en-US" dirty="0"/>
              <a:t>, i.e. love and affection. </a:t>
            </a:r>
          </a:p>
          <a:p>
            <a:pPr>
              <a:lnSpc>
                <a:spcPct val="150000"/>
              </a:lnSpc>
              <a:buFont typeface="Wingdings" panose="05000000000000000000" pitchFamily="2" charset="2"/>
              <a:buChar char="v"/>
            </a:pPr>
            <a:r>
              <a:rPr lang="en-US" dirty="0"/>
              <a:t>It is the </a:t>
            </a:r>
            <a:r>
              <a:rPr lang="en-US" b="1" dirty="0"/>
              <a:t>fundamental social unit formed in the society</a:t>
            </a:r>
            <a:r>
              <a:rPr lang="en-US" dirty="0"/>
              <a:t>, which provides the safety, security, rearing of children and for fulfillment of certain human needs. </a:t>
            </a:r>
          </a:p>
          <a:p>
            <a:pPr>
              <a:lnSpc>
                <a:spcPct val="150000"/>
              </a:lnSpc>
              <a:buFont typeface="Wingdings" panose="05000000000000000000" pitchFamily="2" charset="2"/>
              <a:buChar char="v"/>
            </a:pPr>
            <a:r>
              <a:rPr lang="en-US" dirty="0"/>
              <a:t>It is a </a:t>
            </a:r>
            <a:r>
              <a:rPr lang="en-US" b="1" dirty="0"/>
              <a:t>primary group </a:t>
            </a:r>
            <a:r>
              <a:rPr lang="en-US" dirty="0"/>
              <a:t>in the society to fulfill the function of procreation and nurturing socializing the children and transmits the culture. </a:t>
            </a:r>
          </a:p>
          <a:p>
            <a:pPr>
              <a:lnSpc>
                <a:spcPct val="150000"/>
              </a:lnSpc>
              <a:buFont typeface="Wingdings" panose="05000000000000000000" pitchFamily="2" charset="2"/>
              <a:buChar char="v"/>
            </a:pPr>
            <a:r>
              <a:rPr lang="en-US" dirty="0"/>
              <a:t>It is a </a:t>
            </a:r>
            <a:r>
              <a:rPr lang="en-US" b="1" dirty="0"/>
              <a:t>group of interacting personalities </a:t>
            </a:r>
            <a:r>
              <a:rPr lang="en-US" dirty="0"/>
              <a:t>who have definite and specific roles to establish mutual relationship between the family members.</a:t>
            </a:r>
          </a:p>
          <a:p>
            <a:pPr>
              <a:lnSpc>
                <a:spcPct val="150000"/>
              </a:lnSpc>
              <a:buFont typeface="Wingdings" panose="05000000000000000000" pitchFamily="2" charset="2"/>
              <a:buChar char="v"/>
            </a:pPr>
            <a:r>
              <a:rPr lang="en-US" dirty="0"/>
              <a:t> Family is a sacred institution deriving sanction from religion and social traditions with myths and legends</a:t>
            </a:r>
            <a:endParaRPr lang="en-IN" dirty="0"/>
          </a:p>
        </p:txBody>
      </p:sp>
    </p:spTree>
    <p:extLst>
      <p:ext uri="{BB962C8B-B14F-4D97-AF65-F5344CB8AC3E}">
        <p14:creationId xmlns:p14="http://schemas.microsoft.com/office/powerpoint/2010/main" xmlns="" val="2742129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5"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vertical)">
                                      <p:cBhvr>
                                        <p:cTn id="7" dur="500"/>
                                        <p:tgtEl>
                                          <p:spTgt spid="3">
                                            <p:txEl>
                                              <p:pRg st="0" end="0"/>
                                            </p:txEl>
                                          </p:spTgt>
                                        </p:tgtEl>
                                      </p:cBhvr>
                                    </p:animEffect>
                                  </p:childTnLst>
                                </p:cTn>
                              </p:par>
                              <p:par>
                                <p:cTn id="8" presetID="14" presetClass="entr" presetSubtype="5"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randombar(vertical)">
                                      <p:cBhvr>
                                        <p:cTn id="10" dur="500"/>
                                        <p:tgtEl>
                                          <p:spTgt spid="3">
                                            <p:txEl>
                                              <p:pRg st="1" end="1"/>
                                            </p:txEl>
                                          </p:spTgt>
                                        </p:tgtEl>
                                      </p:cBhvr>
                                    </p:animEffect>
                                  </p:childTnLst>
                                </p:cTn>
                              </p:par>
                              <p:par>
                                <p:cTn id="11" presetID="14" presetClass="entr" presetSubtype="5"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randombar(vertical)">
                                      <p:cBhvr>
                                        <p:cTn id="13" dur="500"/>
                                        <p:tgtEl>
                                          <p:spTgt spid="3">
                                            <p:txEl>
                                              <p:pRg st="2" end="2"/>
                                            </p:txEl>
                                          </p:spTgt>
                                        </p:tgtEl>
                                      </p:cBhvr>
                                    </p:animEffect>
                                  </p:childTnLst>
                                </p:cTn>
                              </p:par>
                              <p:par>
                                <p:cTn id="14" presetID="14" presetClass="entr" presetSubtype="5"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randombar(vertical)">
                                      <p:cBhvr>
                                        <p:cTn id="16" dur="500"/>
                                        <p:tgtEl>
                                          <p:spTgt spid="3">
                                            <p:txEl>
                                              <p:pRg st="3" end="3"/>
                                            </p:txEl>
                                          </p:spTgt>
                                        </p:tgtEl>
                                      </p:cBhvr>
                                    </p:animEffect>
                                  </p:childTnLst>
                                </p:cTn>
                              </p:par>
                              <p:par>
                                <p:cTn id="17" presetID="14" presetClass="entr" presetSubtype="5"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randombar(vertical)">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C78DF90-DB53-4F43-B958-799F7C8C4944}"/>
              </a:ext>
            </a:extLst>
          </p:cNvPr>
          <p:cNvSpPr>
            <a:spLocks noGrp="1"/>
          </p:cNvSpPr>
          <p:nvPr>
            <p:ph idx="1"/>
          </p:nvPr>
        </p:nvSpPr>
        <p:spPr>
          <a:xfrm>
            <a:off x="1024128" y="886120"/>
            <a:ext cx="9720073" cy="5423240"/>
          </a:xfrm>
        </p:spPr>
        <p:txBody>
          <a:bodyPr/>
          <a:lstStyle/>
          <a:p>
            <a:pPr>
              <a:lnSpc>
                <a:spcPct val="100000"/>
              </a:lnSpc>
              <a:buFont typeface="Arial" panose="020B0604020202020204" pitchFamily="34" charset="0"/>
              <a:buChar char="•"/>
            </a:pPr>
            <a:r>
              <a:rPr lang="en-US" dirty="0"/>
              <a:t>When the client is </a:t>
            </a:r>
            <a:r>
              <a:rPr lang="en-US" dirty="0" err="1"/>
              <a:t>hospitalised</a:t>
            </a:r>
            <a:r>
              <a:rPr lang="en-US" dirty="0"/>
              <a:t> with acute illness or chronic illness, the family—primary group will support the client, takes active participation in curative measures.</a:t>
            </a:r>
          </a:p>
          <a:p>
            <a:pPr>
              <a:lnSpc>
                <a:spcPct val="100000"/>
              </a:lnSpc>
              <a:buFont typeface="Arial" panose="020B0604020202020204" pitchFamily="34" charset="0"/>
              <a:buChar char="•"/>
            </a:pPr>
            <a:r>
              <a:rPr lang="en-US" dirty="0"/>
              <a:t> The group fulfills the physiological needs like food, water, (hunger and thirst); </a:t>
            </a:r>
          </a:p>
          <a:p>
            <a:pPr>
              <a:lnSpc>
                <a:spcPct val="100000"/>
              </a:lnSpc>
              <a:buFont typeface="Arial" panose="020B0604020202020204" pitchFamily="34" charset="0"/>
              <a:buChar char="•"/>
            </a:pPr>
            <a:r>
              <a:rPr lang="en-US" dirty="0"/>
              <a:t>rest and sleep; housing, clothing, love and belonging needs (showing attention, concern, meeting the client’s physical needs with affection and bondage); </a:t>
            </a:r>
          </a:p>
          <a:p>
            <a:pPr>
              <a:lnSpc>
                <a:spcPct val="100000"/>
              </a:lnSpc>
              <a:buFont typeface="Arial" panose="020B0604020202020204" pitchFamily="34" charset="0"/>
              <a:buChar char="•"/>
            </a:pPr>
            <a:r>
              <a:rPr lang="en-US" dirty="0"/>
              <a:t>safety and security needs for the fullest recovery by fulfilling the emotional needs, and also fulfills economic needs of client and their family</a:t>
            </a:r>
            <a:endParaRPr lang="en-IN" dirty="0"/>
          </a:p>
        </p:txBody>
      </p:sp>
    </p:spTree>
    <p:extLst>
      <p:ext uri="{BB962C8B-B14F-4D97-AF65-F5344CB8AC3E}">
        <p14:creationId xmlns:p14="http://schemas.microsoft.com/office/powerpoint/2010/main" xmlns="" val="5304429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AB3102-60A1-49D2-80BF-31486E5C15D0}"/>
              </a:ext>
            </a:extLst>
          </p:cNvPr>
          <p:cNvSpPr>
            <a:spLocks noGrp="1"/>
          </p:cNvSpPr>
          <p:nvPr>
            <p:ph type="title"/>
          </p:nvPr>
        </p:nvSpPr>
        <p:spPr/>
        <p:txBody>
          <a:bodyPr/>
          <a:lstStyle/>
          <a:p>
            <a:r>
              <a:rPr lang="en-IN" dirty="0"/>
              <a:t>FAMILY PLANNING</a:t>
            </a:r>
          </a:p>
        </p:txBody>
      </p:sp>
      <p:sp>
        <p:nvSpPr>
          <p:cNvPr id="3" name="Content Placeholder 2">
            <a:extLst>
              <a:ext uri="{FF2B5EF4-FFF2-40B4-BE49-F238E27FC236}">
                <a16:creationId xmlns:a16="http://schemas.microsoft.com/office/drawing/2014/main" xmlns="" id="{9A96F153-8081-4AE8-AFD7-C03DBE51EDAD}"/>
              </a:ext>
            </a:extLst>
          </p:cNvPr>
          <p:cNvSpPr>
            <a:spLocks noGrp="1"/>
          </p:cNvSpPr>
          <p:nvPr>
            <p:ph idx="1"/>
          </p:nvPr>
        </p:nvSpPr>
        <p:spPr/>
        <p:txBody>
          <a:bodyPr/>
          <a:lstStyle/>
          <a:p>
            <a:pPr>
              <a:lnSpc>
                <a:spcPct val="150000"/>
              </a:lnSpc>
            </a:pPr>
            <a:r>
              <a:rPr lang="en-US" dirty="0"/>
              <a:t>‘A way of thinking and living that is adopted voluntarily upon the basis of knowledge, attitudes and responsible decisions by individuals and couples in order to promote the health and welfare of the family group and thus contribute effectively to the overall social development of a country’—</a:t>
            </a:r>
            <a:r>
              <a:rPr lang="en-US" b="1" dirty="0"/>
              <a:t>WHO, 1977</a:t>
            </a:r>
            <a:endParaRPr lang="en-IN" b="1" dirty="0"/>
          </a:p>
        </p:txBody>
      </p:sp>
    </p:spTree>
    <p:extLst>
      <p:ext uri="{BB962C8B-B14F-4D97-AF65-F5344CB8AC3E}">
        <p14:creationId xmlns:p14="http://schemas.microsoft.com/office/powerpoint/2010/main" xmlns="" val="27430939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16E17B-C340-43DA-A01B-E485E17A2B1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B965019C-08EA-4B92-A583-F5CFF711B336}"/>
              </a:ext>
            </a:extLst>
          </p:cNvPr>
          <p:cNvSpPr>
            <a:spLocks noGrp="1"/>
          </p:cNvSpPr>
          <p:nvPr>
            <p:ph idx="1"/>
          </p:nvPr>
        </p:nvSpPr>
        <p:spPr/>
        <p:txBody>
          <a:bodyPr/>
          <a:lstStyle/>
          <a:p>
            <a:r>
              <a:rPr lang="en-US" dirty="0"/>
              <a:t>It refers to practices that help individuals or couples to attain objectives: </a:t>
            </a:r>
          </a:p>
          <a:p>
            <a:endParaRPr lang="en-US" dirty="0"/>
          </a:p>
          <a:p>
            <a:r>
              <a:rPr lang="en-US" dirty="0"/>
              <a:t>• To avoid unwanted births</a:t>
            </a:r>
          </a:p>
          <a:p>
            <a:r>
              <a:rPr lang="en-US" dirty="0"/>
              <a:t> • To bring about wanted births </a:t>
            </a:r>
          </a:p>
          <a:p>
            <a:r>
              <a:rPr lang="en-US" dirty="0"/>
              <a:t>• To regulate the intervals between pregnancies</a:t>
            </a:r>
          </a:p>
          <a:p>
            <a:r>
              <a:rPr lang="en-US" dirty="0"/>
              <a:t> • To control the time at which births occurs in relation to the ages of parent </a:t>
            </a:r>
          </a:p>
          <a:p>
            <a:r>
              <a:rPr lang="en-US" dirty="0"/>
              <a:t>• To determine the number of children in the family.</a:t>
            </a:r>
            <a:endParaRPr lang="en-IN" dirty="0"/>
          </a:p>
        </p:txBody>
      </p:sp>
    </p:spTree>
    <p:extLst>
      <p:ext uri="{BB962C8B-B14F-4D97-AF65-F5344CB8AC3E}">
        <p14:creationId xmlns:p14="http://schemas.microsoft.com/office/powerpoint/2010/main" xmlns="" val="30305069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836320-1A4C-4577-89FC-83BED30D44BF}"/>
              </a:ext>
            </a:extLst>
          </p:cNvPr>
          <p:cNvSpPr>
            <a:spLocks noGrp="1"/>
          </p:cNvSpPr>
          <p:nvPr>
            <p:ph type="title"/>
          </p:nvPr>
        </p:nvSpPr>
        <p:spPr/>
        <p:txBody>
          <a:bodyPr/>
          <a:lstStyle/>
          <a:p>
            <a:r>
              <a:rPr lang="en-US" dirty="0"/>
              <a:t>Scope of Family Planning Services</a:t>
            </a:r>
            <a:endParaRPr lang="en-IN" dirty="0"/>
          </a:p>
        </p:txBody>
      </p:sp>
      <p:sp>
        <p:nvSpPr>
          <p:cNvPr id="3" name="Content Placeholder 2">
            <a:extLst>
              <a:ext uri="{FF2B5EF4-FFF2-40B4-BE49-F238E27FC236}">
                <a16:creationId xmlns:a16="http://schemas.microsoft.com/office/drawing/2014/main" xmlns="" id="{E4812BC2-97CA-4E60-AE55-24AD63497744}"/>
              </a:ext>
            </a:extLst>
          </p:cNvPr>
          <p:cNvSpPr>
            <a:spLocks noGrp="1"/>
          </p:cNvSpPr>
          <p:nvPr>
            <p:ph idx="1"/>
          </p:nvPr>
        </p:nvSpPr>
        <p:spPr>
          <a:xfrm>
            <a:off x="1024128" y="1857080"/>
            <a:ext cx="9720073" cy="4685122"/>
          </a:xfrm>
        </p:spPr>
        <p:txBody>
          <a:bodyPr>
            <a:normAutofit fontScale="77500" lnSpcReduction="20000"/>
          </a:bodyPr>
          <a:lstStyle/>
          <a:p>
            <a:r>
              <a:rPr lang="en-US" dirty="0"/>
              <a:t>• Proper spacing and limitation of births </a:t>
            </a:r>
          </a:p>
          <a:p>
            <a:r>
              <a:rPr lang="en-US" dirty="0"/>
              <a:t>• Advice on sterility </a:t>
            </a:r>
          </a:p>
          <a:p>
            <a:r>
              <a:rPr lang="en-US" dirty="0"/>
              <a:t>• Education for parenthood </a:t>
            </a:r>
          </a:p>
          <a:p>
            <a:r>
              <a:rPr lang="en-US" dirty="0"/>
              <a:t>• Sex education </a:t>
            </a:r>
          </a:p>
          <a:p>
            <a:r>
              <a:rPr lang="en-US" dirty="0"/>
              <a:t>• Screening for pathological conditions related to reproductive system </a:t>
            </a:r>
          </a:p>
          <a:p>
            <a:r>
              <a:rPr lang="en-US" dirty="0"/>
              <a:t>• Genetic counselling </a:t>
            </a:r>
          </a:p>
          <a:p>
            <a:r>
              <a:rPr lang="en-US" dirty="0"/>
              <a:t>• Premarital consultation and examination </a:t>
            </a:r>
          </a:p>
          <a:p>
            <a:r>
              <a:rPr lang="en-US" dirty="0"/>
              <a:t>• Carrying out pregnancy test </a:t>
            </a:r>
          </a:p>
          <a:p>
            <a:r>
              <a:rPr lang="en-US" dirty="0"/>
              <a:t>• Marriage counselling </a:t>
            </a:r>
          </a:p>
          <a:p>
            <a:r>
              <a:rPr lang="en-US" dirty="0"/>
              <a:t>• Preparation of couples for the arrival of their first child </a:t>
            </a:r>
          </a:p>
          <a:p>
            <a:r>
              <a:rPr lang="en-US" dirty="0"/>
              <a:t>• Providing services for unmarried mothers </a:t>
            </a:r>
          </a:p>
          <a:p>
            <a:r>
              <a:rPr lang="en-US" dirty="0"/>
              <a:t>• Teaching home economics and nutrition </a:t>
            </a:r>
          </a:p>
          <a:p>
            <a:r>
              <a:rPr lang="en-US" dirty="0"/>
              <a:t>• Providing adoption services.</a:t>
            </a:r>
            <a:endParaRPr lang="en-IN" dirty="0"/>
          </a:p>
        </p:txBody>
      </p:sp>
    </p:spTree>
    <p:extLst>
      <p:ext uri="{BB962C8B-B14F-4D97-AF65-F5344CB8AC3E}">
        <p14:creationId xmlns:p14="http://schemas.microsoft.com/office/powerpoint/2010/main" xmlns="" val="3372226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down)">
                                      <p:cBhvr>
                                        <p:cTn id="11" dur="500"/>
                                        <p:tgtEl>
                                          <p:spTgt spid="3">
                                            <p:txEl>
                                              <p:pRg st="1" end="1"/>
                                            </p:txEl>
                                          </p:spTgt>
                                        </p:tgtEl>
                                      </p:cBhvr>
                                    </p:animEffect>
                                  </p:childTnLst>
                                </p:cTn>
                              </p:par>
                            </p:childTnLst>
                          </p:cTn>
                        </p:par>
                        <p:par>
                          <p:cTn id="12" fill="hold">
                            <p:stCondLst>
                              <p:cond delay="1000"/>
                            </p:stCondLst>
                            <p:childTnLst>
                              <p:par>
                                <p:cTn id="13" presetID="22" presetClass="entr" presetSubtype="4"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childTnLst>
                          </p:cTn>
                        </p:par>
                        <p:par>
                          <p:cTn id="16" fill="hold">
                            <p:stCondLst>
                              <p:cond delay="1500"/>
                            </p:stCondLst>
                            <p:childTnLst>
                              <p:par>
                                <p:cTn id="17" presetID="22" presetClass="entr" presetSubtype="4"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down)">
                                      <p:cBhvr>
                                        <p:cTn id="19" dur="500"/>
                                        <p:tgtEl>
                                          <p:spTgt spid="3">
                                            <p:txEl>
                                              <p:pRg st="3" end="3"/>
                                            </p:txEl>
                                          </p:spTgt>
                                        </p:tgtEl>
                                      </p:cBhvr>
                                    </p:animEffect>
                                  </p:childTnLst>
                                </p:cTn>
                              </p:par>
                            </p:childTnLst>
                          </p:cTn>
                        </p:par>
                        <p:par>
                          <p:cTn id="20" fill="hold">
                            <p:stCondLst>
                              <p:cond delay="2000"/>
                            </p:stCondLst>
                            <p:childTnLst>
                              <p:par>
                                <p:cTn id="21" presetID="22" presetClass="entr" presetSubtype="4"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down)">
                                      <p:cBhvr>
                                        <p:cTn id="23" dur="500"/>
                                        <p:tgtEl>
                                          <p:spTgt spid="3">
                                            <p:txEl>
                                              <p:pRg st="4" end="4"/>
                                            </p:txEl>
                                          </p:spTgt>
                                        </p:tgtEl>
                                      </p:cBhvr>
                                    </p:animEffect>
                                  </p:childTnLst>
                                </p:cTn>
                              </p:par>
                            </p:childTnLst>
                          </p:cTn>
                        </p:par>
                        <p:par>
                          <p:cTn id="24" fill="hold">
                            <p:stCondLst>
                              <p:cond delay="2500"/>
                            </p:stCondLst>
                            <p:childTnLst>
                              <p:par>
                                <p:cTn id="25" presetID="22" presetClass="entr" presetSubtype="4"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par>
                          <p:cTn id="28" fill="hold">
                            <p:stCondLst>
                              <p:cond delay="3000"/>
                            </p:stCondLst>
                            <p:childTnLst>
                              <p:par>
                                <p:cTn id="29" presetID="22" presetClass="entr" presetSubtype="4" fill="hold"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down)">
                                      <p:cBhvr>
                                        <p:cTn id="31" dur="500"/>
                                        <p:tgtEl>
                                          <p:spTgt spid="3">
                                            <p:txEl>
                                              <p:pRg st="6" end="6"/>
                                            </p:txEl>
                                          </p:spTgt>
                                        </p:tgtEl>
                                      </p:cBhvr>
                                    </p:animEffect>
                                  </p:childTnLst>
                                </p:cTn>
                              </p:par>
                            </p:childTnLst>
                          </p:cTn>
                        </p:par>
                        <p:par>
                          <p:cTn id="32" fill="hold">
                            <p:stCondLst>
                              <p:cond delay="3500"/>
                            </p:stCondLst>
                            <p:childTnLst>
                              <p:par>
                                <p:cTn id="33" presetID="22" presetClass="entr" presetSubtype="4" fill="hold"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wipe(down)">
                                      <p:cBhvr>
                                        <p:cTn id="35" dur="500"/>
                                        <p:tgtEl>
                                          <p:spTgt spid="3">
                                            <p:txEl>
                                              <p:pRg st="7" end="7"/>
                                            </p:txEl>
                                          </p:spTgt>
                                        </p:tgtEl>
                                      </p:cBhvr>
                                    </p:animEffect>
                                  </p:childTnLst>
                                </p:cTn>
                              </p:par>
                            </p:childTnLst>
                          </p:cTn>
                        </p:par>
                        <p:par>
                          <p:cTn id="36" fill="hold">
                            <p:stCondLst>
                              <p:cond delay="4000"/>
                            </p:stCondLst>
                            <p:childTnLst>
                              <p:par>
                                <p:cTn id="37" presetID="22" presetClass="entr" presetSubtype="4" fill="hold" nodeType="after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wipe(down)">
                                      <p:cBhvr>
                                        <p:cTn id="39" dur="500"/>
                                        <p:tgtEl>
                                          <p:spTgt spid="3">
                                            <p:txEl>
                                              <p:pRg st="8" end="8"/>
                                            </p:txEl>
                                          </p:spTgt>
                                        </p:tgtEl>
                                      </p:cBhvr>
                                    </p:animEffect>
                                  </p:childTnLst>
                                </p:cTn>
                              </p:par>
                            </p:childTnLst>
                          </p:cTn>
                        </p:par>
                        <p:par>
                          <p:cTn id="40" fill="hold">
                            <p:stCondLst>
                              <p:cond delay="4500"/>
                            </p:stCondLst>
                            <p:childTnLst>
                              <p:par>
                                <p:cTn id="41" presetID="22" presetClass="entr" presetSubtype="4" fill="hold" nodeType="after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Effect transition="in" filter="wipe(down)">
                                      <p:cBhvr>
                                        <p:cTn id="43" dur="500"/>
                                        <p:tgtEl>
                                          <p:spTgt spid="3">
                                            <p:txEl>
                                              <p:pRg st="9" end="9"/>
                                            </p:txEl>
                                          </p:spTgt>
                                        </p:tgtEl>
                                      </p:cBhvr>
                                    </p:animEffect>
                                  </p:childTnLst>
                                </p:cTn>
                              </p:par>
                            </p:childTnLst>
                          </p:cTn>
                        </p:par>
                        <p:par>
                          <p:cTn id="44" fill="hold">
                            <p:stCondLst>
                              <p:cond delay="5000"/>
                            </p:stCondLst>
                            <p:childTnLst>
                              <p:par>
                                <p:cTn id="45" presetID="22" presetClass="entr" presetSubtype="4" fill="hold" nodeType="after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wipe(down)">
                                      <p:cBhvr>
                                        <p:cTn id="47" dur="500"/>
                                        <p:tgtEl>
                                          <p:spTgt spid="3">
                                            <p:txEl>
                                              <p:pRg st="10" end="10"/>
                                            </p:txEl>
                                          </p:spTgt>
                                        </p:tgtEl>
                                      </p:cBhvr>
                                    </p:animEffect>
                                  </p:childTnLst>
                                </p:cTn>
                              </p:par>
                            </p:childTnLst>
                          </p:cTn>
                        </p:par>
                        <p:par>
                          <p:cTn id="48" fill="hold">
                            <p:stCondLst>
                              <p:cond delay="5500"/>
                            </p:stCondLst>
                            <p:childTnLst>
                              <p:par>
                                <p:cTn id="49" presetID="22" presetClass="entr" presetSubtype="4" fill="hold" nodeType="after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animEffect transition="in" filter="wipe(down)">
                                      <p:cBhvr>
                                        <p:cTn id="51" dur="500"/>
                                        <p:tgtEl>
                                          <p:spTgt spid="3">
                                            <p:txEl>
                                              <p:pRg st="11" end="11"/>
                                            </p:txEl>
                                          </p:spTgt>
                                        </p:tgtEl>
                                      </p:cBhvr>
                                    </p:animEffect>
                                  </p:childTnLst>
                                </p:cTn>
                              </p:par>
                            </p:childTnLst>
                          </p:cTn>
                        </p:par>
                        <p:par>
                          <p:cTn id="52" fill="hold">
                            <p:stCondLst>
                              <p:cond delay="6000"/>
                            </p:stCondLst>
                            <p:childTnLst>
                              <p:par>
                                <p:cTn id="53" presetID="22" presetClass="entr" presetSubtype="4" fill="hold" nodeType="after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animEffect transition="in" filter="wipe(down)">
                                      <p:cBhvr>
                                        <p:cTn id="55"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EA47F3-8F75-4324-BA04-84CF40AC8F10}"/>
              </a:ext>
            </a:extLst>
          </p:cNvPr>
          <p:cNvSpPr>
            <a:spLocks noGrp="1"/>
          </p:cNvSpPr>
          <p:nvPr>
            <p:ph type="title"/>
          </p:nvPr>
        </p:nvSpPr>
        <p:spPr/>
        <p:txBody>
          <a:bodyPr/>
          <a:lstStyle/>
          <a:p>
            <a:endParaRPr lang="en-IN"/>
          </a:p>
        </p:txBody>
      </p:sp>
      <p:pic>
        <p:nvPicPr>
          <p:cNvPr id="13314" name="Picture 2" descr="How to Respond to Thank You (In All Kind of Situations)">
            <a:extLst>
              <a:ext uri="{FF2B5EF4-FFF2-40B4-BE49-F238E27FC236}">
                <a16:creationId xmlns:a16="http://schemas.microsoft.com/office/drawing/2014/main" xmlns="" id="{A3150242-5B59-4A27-838B-C88CE7E19A76}"/>
              </a:ext>
            </a:extLst>
          </p:cNvPr>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3594374" y="2461633"/>
            <a:ext cx="5003252" cy="332943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939832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13314"/>
                                        </p:tgtEl>
                                      </p:cBhvr>
                                    </p:animEffect>
                                    <p:animScale>
                                      <p:cBhvr>
                                        <p:cTn id="7" dur="250" autoRev="1" fill="hold"/>
                                        <p:tgtEl>
                                          <p:spTgt spid="1331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0DD8C5-61FA-407E-ADD3-7226FE18369E}"/>
              </a:ext>
            </a:extLst>
          </p:cNvPr>
          <p:cNvSpPr>
            <a:spLocks noGrp="1"/>
          </p:cNvSpPr>
          <p:nvPr>
            <p:ph type="title"/>
          </p:nvPr>
        </p:nvSpPr>
        <p:spPr/>
        <p:txBody>
          <a:bodyPr/>
          <a:lstStyle/>
          <a:p>
            <a:r>
              <a:rPr lang="en-IN" dirty="0"/>
              <a:t>definition</a:t>
            </a:r>
          </a:p>
        </p:txBody>
      </p:sp>
      <p:sp>
        <p:nvSpPr>
          <p:cNvPr id="3" name="Content Placeholder 2">
            <a:extLst>
              <a:ext uri="{FF2B5EF4-FFF2-40B4-BE49-F238E27FC236}">
                <a16:creationId xmlns:a16="http://schemas.microsoft.com/office/drawing/2014/main" xmlns="" id="{E505D70D-7E17-4209-9A83-D5D473924030}"/>
              </a:ext>
            </a:extLst>
          </p:cNvPr>
          <p:cNvSpPr>
            <a:spLocks noGrp="1"/>
          </p:cNvSpPr>
          <p:nvPr>
            <p:ph idx="1"/>
          </p:nvPr>
        </p:nvSpPr>
        <p:spPr/>
        <p:txBody>
          <a:bodyPr/>
          <a:lstStyle/>
          <a:p>
            <a:r>
              <a:rPr lang="en-US" dirty="0"/>
              <a:t>‘A group defined by sex relationship sufficiently precise and enduring to provide for the procreation and upbringing of children’—</a:t>
            </a:r>
            <a:r>
              <a:rPr lang="en-US" dirty="0" err="1"/>
              <a:t>Maciver</a:t>
            </a:r>
            <a:r>
              <a:rPr lang="en-US" dirty="0"/>
              <a:t> </a:t>
            </a:r>
          </a:p>
          <a:p>
            <a:endParaRPr lang="en-US" dirty="0"/>
          </a:p>
          <a:p>
            <a:endParaRPr lang="en-US" dirty="0"/>
          </a:p>
          <a:p>
            <a:r>
              <a:rPr lang="en-US" dirty="0"/>
              <a:t>‘The biological social unit composed of husband, wife and children’—Eliot and </a:t>
            </a:r>
            <a:r>
              <a:rPr lang="en-US" dirty="0" err="1"/>
              <a:t>Merril</a:t>
            </a:r>
            <a:endParaRPr lang="en-IN" dirty="0"/>
          </a:p>
        </p:txBody>
      </p:sp>
    </p:spTree>
    <p:extLst>
      <p:ext uri="{BB962C8B-B14F-4D97-AF65-F5344CB8AC3E}">
        <p14:creationId xmlns:p14="http://schemas.microsoft.com/office/powerpoint/2010/main" xmlns="" val="3548923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063DDA-6A36-4A2A-99BA-11230DF97158}"/>
              </a:ext>
            </a:extLst>
          </p:cNvPr>
          <p:cNvSpPr>
            <a:spLocks noGrp="1"/>
          </p:cNvSpPr>
          <p:nvPr>
            <p:ph type="title"/>
          </p:nvPr>
        </p:nvSpPr>
        <p:spPr/>
        <p:txBody>
          <a:bodyPr/>
          <a:lstStyle/>
          <a:p>
            <a:r>
              <a:rPr lang="en-US" dirty="0"/>
              <a:t>General Characteristics</a:t>
            </a:r>
            <a:endParaRPr lang="en-IN" dirty="0"/>
          </a:p>
        </p:txBody>
      </p:sp>
      <p:sp>
        <p:nvSpPr>
          <p:cNvPr id="3" name="Content Placeholder 2">
            <a:extLst>
              <a:ext uri="{FF2B5EF4-FFF2-40B4-BE49-F238E27FC236}">
                <a16:creationId xmlns:a16="http://schemas.microsoft.com/office/drawing/2014/main" xmlns="" id="{8D45A509-9F65-4AE3-A9C9-8FE0BF4A2A98}"/>
              </a:ext>
            </a:extLst>
          </p:cNvPr>
          <p:cNvSpPr>
            <a:spLocks noGrp="1"/>
          </p:cNvSpPr>
          <p:nvPr>
            <p:ph idx="1"/>
          </p:nvPr>
        </p:nvSpPr>
        <p:spPr>
          <a:xfrm>
            <a:off x="1024128" y="1753386"/>
            <a:ext cx="9720073" cy="4555974"/>
          </a:xfrm>
        </p:spPr>
        <p:txBody>
          <a:bodyPr>
            <a:normAutofit fontScale="92500"/>
          </a:bodyPr>
          <a:lstStyle/>
          <a:p>
            <a:r>
              <a:rPr lang="en-US" dirty="0"/>
              <a:t>1. The family is a group defined by sexual </a:t>
            </a:r>
            <a:r>
              <a:rPr lang="en-US" b="1" dirty="0"/>
              <a:t>relationship between male and female, </a:t>
            </a:r>
            <a:r>
              <a:rPr lang="en-US" dirty="0"/>
              <a:t>which is sufficiently precise and enduring to provide for procreation and by bringing of children. </a:t>
            </a:r>
          </a:p>
          <a:p>
            <a:r>
              <a:rPr lang="en-US" dirty="0"/>
              <a:t>2. It is constituted by </a:t>
            </a:r>
            <a:r>
              <a:rPr lang="en-US" b="1" dirty="0"/>
              <a:t>living together </a:t>
            </a:r>
            <a:r>
              <a:rPr lang="en-US" dirty="0"/>
              <a:t>of males with females and their offspring. It establishes a permanent relationship between husband and wife through permanent sexual relationship. </a:t>
            </a:r>
          </a:p>
          <a:p>
            <a:r>
              <a:rPr lang="en-US" dirty="0"/>
              <a:t>3. A </a:t>
            </a:r>
            <a:r>
              <a:rPr lang="en-US" b="1" dirty="0"/>
              <a:t>form of marriage or other institutional arrangement </a:t>
            </a:r>
            <a:r>
              <a:rPr lang="en-US" dirty="0"/>
              <a:t>in accordance with the mating relationship is established and maintained. </a:t>
            </a:r>
          </a:p>
          <a:p>
            <a:r>
              <a:rPr lang="en-US" dirty="0"/>
              <a:t>4. </a:t>
            </a:r>
            <a:r>
              <a:rPr lang="en-US" b="1" dirty="0"/>
              <a:t>Attachment </a:t>
            </a:r>
            <a:r>
              <a:rPr lang="en-US" dirty="0"/>
              <a:t>of blood relationship among the family members. </a:t>
            </a:r>
          </a:p>
          <a:p>
            <a:r>
              <a:rPr lang="en-US" dirty="0"/>
              <a:t>5. It may be </a:t>
            </a:r>
            <a:r>
              <a:rPr lang="en-US" b="1" dirty="0"/>
              <a:t>real or imaginary.</a:t>
            </a:r>
          </a:p>
          <a:p>
            <a:r>
              <a:rPr lang="en-US" dirty="0"/>
              <a:t>6. Financial provision or some</a:t>
            </a:r>
            <a:r>
              <a:rPr lang="en-US" b="1" dirty="0"/>
              <a:t> economic provision shared </a:t>
            </a:r>
            <a:r>
              <a:rPr lang="en-US" dirty="0"/>
              <a:t>by the members of the group to fulfill the economic needs associated with child bearing and rearing. </a:t>
            </a:r>
          </a:p>
          <a:p>
            <a:r>
              <a:rPr lang="en-US" dirty="0"/>
              <a:t>7. A system of nomenclature involving a mode of </a:t>
            </a:r>
            <a:r>
              <a:rPr lang="en-US" dirty="0" err="1"/>
              <a:t>recognising</a:t>
            </a:r>
            <a:r>
              <a:rPr lang="en-US" dirty="0"/>
              <a:t> descent.</a:t>
            </a:r>
            <a:endParaRPr lang="en-IN" dirty="0"/>
          </a:p>
        </p:txBody>
      </p:sp>
    </p:spTree>
    <p:extLst>
      <p:ext uri="{BB962C8B-B14F-4D97-AF65-F5344CB8AC3E}">
        <p14:creationId xmlns:p14="http://schemas.microsoft.com/office/powerpoint/2010/main" xmlns="" val="973956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10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1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1000"/>
                                        <p:tgtEl>
                                          <p:spTgt spid="3">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1000"/>
                                        <p:tgtEl>
                                          <p:spTgt spid="3">
                                            <p:txEl>
                                              <p:pRg st="3" end="3"/>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1000"/>
                                        <p:tgtEl>
                                          <p:spTgt spid="3">
                                            <p:txEl>
                                              <p:pRg st="4" end="4"/>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p:cTn id="32"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3" dur="10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4" dur="1000"/>
                                        <p:tgtEl>
                                          <p:spTgt spid="3">
                                            <p:txEl>
                                              <p:pRg st="5" end="5"/>
                                            </p:txEl>
                                          </p:spTgt>
                                        </p:tgtEl>
                                      </p:cBhvr>
                                    </p:animEffect>
                                  </p:childTnLst>
                                </p:cTn>
                              </p:par>
                              <p:par>
                                <p:cTn id="35" presetID="53" presetClass="entr" presetSubtype="16"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p:cTn id="37"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8" dur="10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9"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063DDA-6A36-4A2A-99BA-11230DF97158}"/>
              </a:ext>
            </a:extLst>
          </p:cNvPr>
          <p:cNvSpPr>
            <a:spLocks noGrp="1"/>
          </p:cNvSpPr>
          <p:nvPr>
            <p:ph type="title"/>
          </p:nvPr>
        </p:nvSpPr>
        <p:spPr/>
        <p:txBody>
          <a:bodyPr/>
          <a:lstStyle/>
          <a:p>
            <a:r>
              <a:rPr lang="en-US" dirty="0"/>
              <a:t>General Characteristics</a:t>
            </a:r>
            <a:endParaRPr lang="en-IN" dirty="0"/>
          </a:p>
        </p:txBody>
      </p:sp>
      <p:sp>
        <p:nvSpPr>
          <p:cNvPr id="3" name="Content Placeholder 2">
            <a:extLst>
              <a:ext uri="{FF2B5EF4-FFF2-40B4-BE49-F238E27FC236}">
                <a16:creationId xmlns:a16="http://schemas.microsoft.com/office/drawing/2014/main" xmlns="" id="{8D45A509-9F65-4AE3-A9C9-8FE0BF4A2A98}"/>
              </a:ext>
            </a:extLst>
          </p:cNvPr>
          <p:cNvSpPr>
            <a:spLocks noGrp="1"/>
          </p:cNvSpPr>
          <p:nvPr>
            <p:ph idx="1"/>
          </p:nvPr>
        </p:nvSpPr>
        <p:spPr>
          <a:xfrm>
            <a:off x="1024128" y="1743959"/>
            <a:ext cx="9720073" cy="4892511"/>
          </a:xfrm>
        </p:spPr>
        <p:txBody>
          <a:bodyPr>
            <a:normAutofit fontScale="92500" lnSpcReduction="10000"/>
          </a:bodyPr>
          <a:lstStyle/>
          <a:p>
            <a:r>
              <a:rPr lang="en-US" dirty="0"/>
              <a:t>8. </a:t>
            </a:r>
            <a:r>
              <a:rPr lang="en-US" b="1" dirty="0"/>
              <a:t>Common habitation. </a:t>
            </a:r>
          </a:p>
          <a:p>
            <a:r>
              <a:rPr lang="en-US" dirty="0"/>
              <a:t>9. There is a </a:t>
            </a:r>
            <a:r>
              <a:rPr lang="en-US" b="1" dirty="0"/>
              <a:t>cultural variability </a:t>
            </a:r>
            <a:r>
              <a:rPr lang="en-US" dirty="0"/>
              <a:t>in the family forms. </a:t>
            </a:r>
            <a:r>
              <a:rPr lang="en-US" dirty="0" err="1"/>
              <a:t>Eg</a:t>
            </a:r>
            <a:r>
              <a:rPr lang="en-US" dirty="0"/>
              <a:t>: The different forms of mating relationship, selection of mates. </a:t>
            </a:r>
          </a:p>
          <a:p>
            <a:r>
              <a:rPr lang="en-US" dirty="0"/>
              <a:t>10. Universality. </a:t>
            </a:r>
          </a:p>
          <a:p>
            <a:r>
              <a:rPr lang="en-US" dirty="0"/>
              <a:t>11. It fulfills </a:t>
            </a:r>
            <a:r>
              <a:rPr lang="en-US" b="1" dirty="0"/>
              <a:t>emotional needs </a:t>
            </a:r>
            <a:r>
              <a:rPr lang="en-US" dirty="0"/>
              <a:t>of the individual.</a:t>
            </a:r>
          </a:p>
          <a:p>
            <a:r>
              <a:rPr lang="en-US" dirty="0"/>
              <a:t>12. It is a formative agency of </a:t>
            </a:r>
            <a:r>
              <a:rPr lang="en-US" dirty="0" err="1"/>
              <a:t>socialisation</a:t>
            </a:r>
            <a:r>
              <a:rPr lang="en-US" dirty="0"/>
              <a:t>.</a:t>
            </a:r>
          </a:p>
          <a:p>
            <a:r>
              <a:rPr lang="en-US" dirty="0"/>
              <a:t>13. Will have limited members. </a:t>
            </a:r>
          </a:p>
          <a:p>
            <a:r>
              <a:rPr lang="en-US" dirty="0"/>
              <a:t>14. It controls the activities of the members with in the society. </a:t>
            </a:r>
          </a:p>
          <a:p>
            <a:r>
              <a:rPr lang="en-US" dirty="0"/>
              <a:t>15. It may be permanent or temporary in nature. </a:t>
            </a:r>
          </a:p>
          <a:p>
            <a:r>
              <a:rPr lang="en-US" dirty="0"/>
              <a:t>16. The </a:t>
            </a:r>
            <a:r>
              <a:rPr lang="en-US" b="1" dirty="0"/>
              <a:t>family members will have certain responsibilities, duties and obligations</a:t>
            </a:r>
            <a:r>
              <a:rPr lang="en-US" dirty="0"/>
              <a:t>; the happiness in the family depends on how best the members’ discharge their responsibilities in coordination with the other individuals of the family. </a:t>
            </a:r>
          </a:p>
          <a:p>
            <a:r>
              <a:rPr lang="en-US" dirty="0"/>
              <a:t>17. The family is peculiarly </a:t>
            </a:r>
            <a:r>
              <a:rPr lang="en-US" b="1" dirty="0"/>
              <a:t>guarded</a:t>
            </a:r>
            <a:r>
              <a:rPr lang="en-US" dirty="0"/>
              <a:t> both by social taboos and by legal regulations.</a:t>
            </a:r>
            <a:endParaRPr lang="en-IN" dirty="0"/>
          </a:p>
        </p:txBody>
      </p:sp>
    </p:spTree>
    <p:extLst>
      <p:ext uri="{BB962C8B-B14F-4D97-AF65-F5344CB8AC3E}">
        <p14:creationId xmlns:p14="http://schemas.microsoft.com/office/powerpoint/2010/main" xmlns="" val="3653879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down)">
                                      <p:cBhvr>
                                        <p:cTn id="19" dur="500"/>
                                        <p:tgtEl>
                                          <p:spTgt spid="3">
                                            <p:txEl>
                                              <p:pRg st="4" end="4"/>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wipe(down)">
                                      <p:cBhvr>
                                        <p:cTn id="25" dur="500"/>
                                        <p:tgtEl>
                                          <p:spTgt spid="3">
                                            <p:txEl>
                                              <p:pRg st="6" end="6"/>
                                            </p:txEl>
                                          </p:spTgt>
                                        </p:tgtEl>
                                      </p:cBhvr>
                                    </p:animEffect>
                                  </p:childTnLst>
                                </p:cTn>
                              </p:par>
                              <p:par>
                                <p:cTn id="26" presetID="22" presetClass="entr" presetSubtype="4"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wipe(down)">
                                      <p:cBhvr>
                                        <p:cTn id="28" dur="500"/>
                                        <p:tgtEl>
                                          <p:spTgt spid="3">
                                            <p:txEl>
                                              <p:pRg st="7" end="7"/>
                                            </p:txEl>
                                          </p:spTgt>
                                        </p:tgtEl>
                                      </p:cBhvr>
                                    </p:animEffect>
                                  </p:childTnLst>
                                </p:cTn>
                              </p:par>
                              <p:par>
                                <p:cTn id="29" presetID="22" presetClass="entr" presetSubtype="4"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wipe(down)">
                                      <p:cBhvr>
                                        <p:cTn id="31" dur="500"/>
                                        <p:tgtEl>
                                          <p:spTgt spid="3">
                                            <p:txEl>
                                              <p:pRg st="8" end="8"/>
                                            </p:txEl>
                                          </p:spTgt>
                                        </p:tgtEl>
                                      </p:cBhvr>
                                    </p:animEffect>
                                  </p:childTnLst>
                                </p:cTn>
                              </p:par>
                              <p:par>
                                <p:cTn id="32" presetID="22" presetClass="entr" presetSubtype="4"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wipe(down)">
                                      <p:cBhvr>
                                        <p:cTn id="34"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EA46C37-7A32-4FF8-B48E-7B6E1E7C488A}"/>
              </a:ext>
            </a:extLst>
          </p:cNvPr>
          <p:cNvSpPr>
            <a:spLocks noGrp="1"/>
          </p:cNvSpPr>
          <p:nvPr>
            <p:ph type="title"/>
          </p:nvPr>
        </p:nvSpPr>
        <p:spPr/>
        <p:txBody>
          <a:bodyPr/>
          <a:lstStyle/>
          <a:p>
            <a:r>
              <a:rPr lang="en-IN" dirty="0"/>
              <a:t>IMPORTANCE OF FAMILY</a:t>
            </a:r>
          </a:p>
        </p:txBody>
      </p:sp>
      <p:sp>
        <p:nvSpPr>
          <p:cNvPr id="3" name="Content Placeholder 2">
            <a:extLst>
              <a:ext uri="{FF2B5EF4-FFF2-40B4-BE49-F238E27FC236}">
                <a16:creationId xmlns:a16="http://schemas.microsoft.com/office/drawing/2014/main" xmlns="" id="{78ED73A6-7144-4FE2-B49A-3323E4B54ED5}"/>
              </a:ext>
            </a:extLst>
          </p:cNvPr>
          <p:cNvSpPr>
            <a:spLocks noGrp="1"/>
          </p:cNvSpPr>
          <p:nvPr>
            <p:ph idx="1"/>
          </p:nvPr>
        </p:nvSpPr>
        <p:spPr/>
        <p:txBody>
          <a:bodyPr/>
          <a:lstStyle/>
          <a:p>
            <a:r>
              <a:rPr lang="en-IN" dirty="0"/>
              <a:t>First institution</a:t>
            </a:r>
          </a:p>
          <a:p>
            <a:r>
              <a:rPr lang="en-IN" dirty="0"/>
              <a:t>Role of adults</a:t>
            </a:r>
          </a:p>
          <a:p>
            <a:r>
              <a:rPr lang="en-IN" dirty="0"/>
              <a:t>Children learning</a:t>
            </a:r>
          </a:p>
          <a:p>
            <a:r>
              <a:rPr lang="en-IN" dirty="0"/>
              <a:t>Personality development</a:t>
            </a:r>
          </a:p>
          <a:p>
            <a:r>
              <a:rPr lang="en-IN" dirty="0"/>
              <a:t>Free expression of thoughts</a:t>
            </a:r>
          </a:p>
          <a:p>
            <a:r>
              <a:rPr lang="en-IN" dirty="0"/>
              <a:t>Love, affection etc</a:t>
            </a:r>
          </a:p>
          <a:p>
            <a:endParaRPr lang="en-IN" dirty="0"/>
          </a:p>
        </p:txBody>
      </p:sp>
      <p:pic>
        <p:nvPicPr>
          <p:cNvPr id="2050" name="Picture 2" descr="Family, Education and Well-being">
            <a:extLst>
              <a:ext uri="{FF2B5EF4-FFF2-40B4-BE49-F238E27FC236}">
                <a16:creationId xmlns:a16="http://schemas.microsoft.com/office/drawing/2014/main" xmlns="" id="{2C776F7E-0C80-48EB-8E9B-53EAE2165F6B}"/>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190148" y="2084832"/>
            <a:ext cx="3678957" cy="299621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752877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par>
                          <p:cTn id="19" fill="hold">
                            <p:stCondLst>
                              <p:cond delay="1000"/>
                            </p:stCondLst>
                            <p:childTnLst>
                              <p:par>
                                <p:cTn id="20" presetID="31" presetClass="entr" presetSubtype="0" fill="hold" nodeType="after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p:cTn id="22"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2" end="2"/>
                                            </p:txEl>
                                          </p:spTgt>
                                        </p:tgtEl>
                                      </p:cBhvr>
                                    </p:animEffect>
                                  </p:childTnLst>
                                </p:cTn>
                              </p:par>
                            </p:childTnLst>
                          </p:cTn>
                        </p:par>
                        <p:par>
                          <p:cTn id="26" fill="hold">
                            <p:stCondLst>
                              <p:cond delay="2000"/>
                            </p:stCondLst>
                            <p:childTnLst>
                              <p:par>
                                <p:cTn id="27" presetID="31" presetClass="entr" presetSubtype="0" fill="hold" nodeType="after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1"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2" dur="1000"/>
                                        <p:tgtEl>
                                          <p:spTgt spid="3">
                                            <p:txEl>
                                              <p:pRg st="3" end="3"/>
                                            </p:txEl>
                                          </p:spTgt>
                                        </p:tgtEl>
                                      </p:cBhvr>
                                    </p:animEffect>
                                  </p:childTnLst>
                                </p:cTn>
                              </p:par>
                            </p:childTnLst>
                          </p:cTn>
                        </p:par>
                        <p:par>
                          <p:cTn id="33" fill="hold">
                            <p:stCondLst>
                              <p:cond delay="3000"/>
                            </p:stCondLst>
                            <p:childTnLst>
                              <p:par>
                                <p:cTn id="34" presetID="31" presetClass="entr" presetSubtype="0" fill="hold" nodeType="after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p:cTn id="36"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7"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8"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9" dur="1000"/>
                                        <p:tgtEl>
                                          <p:spTgt spid="3">
                                            <p:txEl>
                                              <p:pRg st="4" end="4"/>
                                            </p:txEl>
                                          </p:spTgt>
                                        </p:tgtEl>
                                      </p:cBhvr>
                                    </p:animEffect>
                                  </p:childTnLst>
                                </p:cTn>
                              </p:par>
                            </p:childTnLst>
                          </p:cTn>
                        </p:par>
                        <p:par>
                          <p:cTn id="40" fill="hold">
                            <p:stCondLst>
                              <p:cond delay="4000"/>
                            </p:stCondLst>
                            <p:childTnLst>
                              <p:par>
                                <p:cTn id="41" presetID="31" presetClass="entr" presetSubtype="0" fill="hold" nodeType="after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p:cTn id="4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4"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5"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6"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A6C988-7BC7-411E-84DE-EC5A98E24FE1}"/>
              </a:ext>
            </a:extLst>
          </p:cNvPr>
          <p:cNvSpPr>
            <a:spLocks noGrp="1"/>
          </p:cNvSpPr>
          <p:nvPr>
            <p:ph type="title"/>
          </p:nvPr>
        </p:nvSpPr>
        <p:spPr/>
        <p:txBody>
          <a:bodyPr/>
          <a:lstStyle/>
          <a:p>
            <a:r>
              <a:rPr lang="en-IN" dirty="0"/>
              <a:t>Social control in family</a:t>
            </a:r>
          </a:p>
        </p:txBody>
      </p:sp>
      <p:sp>
        <p:nvSpPr>
          <p:cNvPr id="3" name="Content Placeholder 2">
            <a:extLst>
              <a:ext uri="{FF2B5EF4-FFF2-40B4-BE49-F238E27FC236}">
                <a16:creationId xmlns:a16="http://schemas.microsoft.com/office/drawing/2014/main" xmlns="" id="{E0661B92-B36D-4E02-AD98-FA8AE9F88C96}"/>
              </a:ext>
            </a:extLst>
          </p:cNvPr>
          <p:cNvSpPr>
            <a:spLocks noGrp="1"/>
          </p:cNvSpPr>
          <p:nvPr>
            <p:ph idx="1"/>
          </p:nvPr>
        </p:nvSpPr>
        <p:spPr/>
        <p:txBody>
          <a:bodyPr/>
          <a:lstStyle/>
          <a:p>
            <a:pPr>
              <a:lnSpc>
                <a:spcPct val="150000"/>
              </a:lnSpc>
            </a:pPr>
            <a:r>
              <a:rPr lang="en-US" dirty="0"/>
              <a:t>Society is a web of relationship and a system of rights in order of duties and responsibilities in an </a:t>
            </a:r>
            <a:r>
              <a:rPr lang="en-US" dirty="0" err="1"/>
              <a:t>organised</a:t>
            </a:r>
            <a:r>
              <a:rPr lang="en-US" dirty="0"/>
              <a:t> manner to maintain their relation properly, which avoids conflicts between members of society and allows them to develop as compromise to each other.</a:t>
            </a:r>
            <a:endParaRPr lang="en-IN" dirty="0"/>
          </a:p>
        </p:txBody>
      </p:sp>
      <p:pic>
        <p:nvPicPr>
          <p:cNvPr id="3074" name="Picture 2" descr="AGENCIES OF SOCIAL CONTROL- Sociology - YouTube">
            <a:extLst>
              <a:ext uri="{FF2B5EF4-FFF2-40B4-BE49-F238E27FC236}">
                <a16:creationId xmlns:a16="http://schemas.microsoft.com/office/drawing/2014/main" xmlns="" id="{A9E14B88-1645-4A28-8E02-2AA084578C56}"/>
              </a:ext>
            </a:extLst>
          </p:cNvPr>
          <p:cNvPicPr>
            <a:picLocks noChangeAspect="1" noChangeArrowheads="1"/>
          </p:cNvPicPr>
          <p:nvPr/>
        </p:nvPicPr>
        <p:blipFill rotWithShape="1">
          <a:blip r:embed="rId2">
            <a:extLst>
              <a:ext uri="{28A0092B-C50C-407E-A947-70E740481C1C}">
                <a14:useLocalDpi xmlns:a14="http://schemas.microsoft.com/office/drawing/2010/main" xmlns="" val="0"/>
              </a:ext>
            </a:extLst>
          </a:blip>
          <a:srcRect t="20224"/>
          <a:stretch/>
        </p:blipFill>
        <p:spPr bwMode="auto">
          <a:xfrm>
            <a:off x="5741906" y="4364610"/>
            <a:ext cx="4629984" cy="206842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072923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CEF00D-DDED-49A0-A1B2-99C25E5BAC39}"/>
              </a:ext>
            </a:extLst>
          </p:cNvPr>
          <p:cNvSpPr>
            <a:spLocks noGrp="1"/>
          </p:cNvSpPr>
          <p:nvPr>
            <p:ph type="title"/>
          </p:nvPr>
        </p:nvSpPr>
        <p:spPr/>
        <p:txBody>
          <a:bodyPr/>
          <a:lstStyle/>
          <a:p>
            <a:r>
              <a:rPr lang="en-IN" dirty="0"/>
              <a:t>Functions</a:t>
            </a:r>
          </a:p>
        </p:txBody>
      </p:sp>
      <p:sp>
        <p:nvSpPr>
          <p:cNvPr id="3" name="Content Placeholder 2">
            <a:extLst>
              <a:ext uri="{FF2B5EF4-FFF2-40B4-BE49-F238E27FC236}">
                <a16:creationId xmlns:a16="http://schemas.microsoft.com/office/drawing/2014/main" xmlns="" id="{A6E23EF9-AC80-49D1-90C7-37D854E2F69F}"/>
              </a:ext>
            </a:extLst>
          </p:cNvPr>
          <p:cNvSpPr>
            <a:spLocks noGrp="1"/>
          </p:cNvSpPr>
          <p:nvPr>
            <p:ph idx="1"/>
          </p:nvPr>
        </p:nvSpPr>
        <p:spPr/>
        <p:txBody>
          <a:bodyPr/>
          <a:lstStyle/>
          <a:p>
            <a:r>
              <a:rPr lang="en-US" dirty="0"/>
              <a:t>• Fulfills the biological function. </a:t>
            </a:r>
          </a:p>
          <a:p>
            <a:r>
              <a:rPr lang="en-US" dirty="0"/>
              <a:t>• Replacement of species through the propagation of progeny. </a:t>
            </a:r>
          </a:p>
          <a:p>
            <a:r>
              <a:rPr lang="en-US" dirty="0"/>
              <a:t>• Social repetition where the sex relations are controlled and regulated. </a:t>
            </a:r>
          </a:p>
          <a:p>
            <a:r>
              <a:rPr lang="en-US" dirty="0"/>
              <a:t>• Family is a medium or sex excretion and its regulation. </a:t>
            </a:r>
          </a:p>
          <a:p>
            <a:r>
              <a:rPr lang="en-US" dirty="0"/>
              <a:t>• Provision of food, housing and clothing which are necessary to the existence of human life.</a:t>
            </a:r>
            <a:endParaRPr lang="en-IN" dirty="0"/>
          </a:p>
        </p:txBody>
      </p:sp>
      <p:pic>
        <p:nvPicPr>
          <p:cNvPr id="4100" name="Picture 4" descr="Family Function | gamewornauctions.net">
            <a:extLst>
              <a:ext uri="{FF2B5EF4-FFF2-40B4-BE49-F238E27FC236}">
                <a16:creationId xmlns:a16="http://schemas.microsoft.com/office/drawing/2014/main" xmlns="" id="{1D41441A-8D2D-48EC-B554-7CFF150CAE52}"/>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705646" y="103694"/>
            <a:ext cx="5486354" cy="364752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326003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100"/>
                                        </p:tgtEl>
                                        <p:attrNameLst>
                                          <p:attrName>style.visibility</p:attrName>
                                        </p:attrNameLst>
                                      </p:cBhvr>
                                      <p:to>
                                        <p:strVal val="visible"/>
                                      </p:to>
                                    </p:set>
                                    <p:animEffect transition="in" filter="wheel(1)">
                                      <p:cBhvr>
                                        <p:cTn id="7" dur="2000"/>
                                        <p:tgtEl>
                                          <p:spTgt spid="4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6A50717-77A7-4FDF-A6DA-39D7A8AD8CA9}"/>
              </a:ext>
            </a:extLst>
          </p:cNvPr>
          <p:cNvSpPr>
            <a:spLocks noGrp="1"/>
          </p:cNvSpPr>
          <p:nvPr>
            <p:ph idx="1"/>
          </p:nvPr>
        </p:nvSpPr>
        <p:spPr>
          <a:xfrm>
            <a:off x="1024128" y="1894788"/>
            <a:ext cx="9720073" cy="4414572"/>
          </a:xfrm>
        </p:spPr>
        <p:txBody>
          <a:bodyPr/>
          <a:lstStyle/>
          <a:p>
            <a:r>
              <a:rPr lang="en-IN" dirty="0"/>
              <a:t>Psychological function</a:t>
            </a:r>
          </a:p>
          <a:p>
            <a:endParaRPr lang="en-IN" dirty="0"/>
          </a:p>
        </p:txBody>
      </p:sp>
      <p:pic>
        <p:nvPicPr>
          <p:cNvPr id="5122" name="Picture 2" descr="Carl Jung and a Psychological Function – Carl Jung Depth Psychology">
            <a:extLst>
              <a:ext uri="{FF2B5EF4-FFF2-40B4-BE49-F238E27FC236}">
                <a16:creationId xmlns:a16="http://schemas.microsoft.com/office/drawing/2014/main" xmlns="" id="{9EBC602F-8D8F-491C-B1B7-8845EA6EC649}"/>
              </a:ext>
            </a:extLst>
          </p:cNvPr>
          <p:cNvPicPr>
            <a:picLocks noChangeAspect="1" noChangeArrowheads="1"/>
          </p:cNvPicPr>
          <p:nvPr/>
        </p:nvPicPr>
        <p:blipFill rotWithShape="1">
          <a:blip r:embed="rId2">
            <a:extLst>
              <a:ext uri="{28A0092B-C50C-407E-A947-70E740481C1C}">
                <a14:useLocalDpi xmlns:a14="http://schemas.microsoft.com/office/drawing/2010/main" xmlns="" val="0"/>
              </a:ext>
            </a:extLst>
          </a:blip>
          <a:srcRect b="11603"/>
          <a:stretch/>
        </p:blipFill>
        <p:spPr bwMode="auto">
          <a:xfrm>
            <a:off x="4345119" y="2560752"/>
            <a:ext cx="3997993" cy="316131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239956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barn(inVertical)">
                                      <p:cBhvr>
                                        <p:cTn id="7"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xmlns=""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93</TotalTime>
  <Words>1131</Words>
  <Application>Microsoft Office PowerPoint</Application>
  <PresentationFormat>Custom</PresentationFormat>
  <Paragraphs>108</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Integral</vt:lpstr>
      <vt:lpstr>Family </vt:lpstr>
      <vt:lpstr>introduction</vt:lpstr>
      <vt:lpstr>definition</vt:lpstr>
      <vt:lpstr>General Characteristics</vt:lpstr>
      <vt:lpstr>General Characteristics</vt:lpstr>
      <vt:lpstr>IMPORTANCE OF FAMILY</vt:lpstr>
      <vt:lpstr>Social control in family</vt:lpstr>
      <vt:lpstr>Functions</vt:lpstr>
      <vt:lpstr>Slide 9</vt:lpstr>
      <vt:lpstr>Slide 10</vt:lpstr>
      <vt:lpstr>Slide 11</vt:lpstr>
      <vt:lpstr>Slide 12</vt:lpstr>
      <vt:lpstr>Slide 13</vt:lpstr>
      <vt:lpstr>Slide 14</vt:lpstr>
      <vt:lpstr>Slide 15</vt:lpstr>
      <vt:lpstr>Slide 16</vt:lpstr>
      <vt:lpstr>Types of Family</vt:lpstr>
      <vt:lpstr>Impact of Sickness on the Family</vt:lpstr>
      <vt:lpstr>Role of family in health and sickness</vt:lpstr>
      <vt:lpstr>Slide 20</vt:lpstr>
      <vt:lpstr>FAMILY PLANNING</vt:lpstr>
      <vt:lpstr>Slide 22</vt:lpstr>
      <vt:lpstr>Scope of Family Planning Services</vt:lpstr>
      <vt:lpstr>Slide 24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dc:title>
  <dc:creator>yash jain</dc:creator>
  <cp:lastModifiedBy>HP</cp:lastModifiedBy>
  <cp:revision>12</cp:revision>
  <dcterms:created xsi:type="dcterms:W3CDTF">2022-05-06T16:03:35Z</dcterms:created>
  <dcterms:modified xsi:type="dcterms:W3CDTF">2024-06-19T04:31:49Z</dcterms:modified>
</cp:coreProperties>
</file>